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5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52" r:id="rId5"/>
  </p:sldMasterIdLst>
  <p:notesMasterIdLst>
    <p:notesMasterId r:id="rId14"/>
  </p:notesMasterIdLst>
  <p:handoutMasterIdLst>
    <p:handoutMasterId r:id="rId15"/>
  </p:handoutMasterIdLst>
  <p:sldIdLst>
    <p:sldId id="5599" r:id="rId6"/>
    <p:sldId id="6221" r:id="rId7"/>
    <p:sldId id="5602" r:id="rId8"/>
    <p:sldId id="5603" r:id="rId9"/>
    <p:sldId id="6222" r:id="rId10"/>
    <p:sldId id="5601" r:id="rId11"/>
    <p:sldId id="5593" r:id="rId12"/>
    <p:sldId id="5594" r:id="rId13"/>
  </p:sldIdLst>
  <p:sldSz cx="15119350" cy="10691813"/>
  <p:notesSz cx="6792913" cy="992505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Golos UI" panose="020B0604020202020204" charset="-52"/>
      <p:regular r:id="rId22"/>
      <p:bold r:id="rId23"/>
    </p:embeddedFont>
    <p:embeddedFont>
      <p:font typeface="Golos UI Medium" panose="020B0604020202020204" pitchFamily="34" charset="-52"/>
      <p:regular r:id="rId24"/>
    </p:embeddedFont>
    <p:embeddedFont>
      <p:font typeface="Golos UI Medium" panose="020B0604020202020204" pitchFamily="34" charset="-52"/>
      <p:regular r:id="rId24"/>
    </p:embeddedFont>
    <p:embeddedFont>
      <p:font typeface="Helvetica" panose="020B0604020202020204" pitchFamily="34" charset="0"/>
      <p:regular r:id="rId25"/>
      <p:bold r:id="rId26"/>
      <p:italic r:id="rId27"/>
      <p:boldItalic r:id="rId28"/>
    </p:embeddedFont>
    <p:embeddedFont>
      <p:font typeface="Helvetica Light" panose="020B0604020202020204" charset="0"/>
      <p:regular r:id="rId29"/>
    </p:embeddedFont>
    <p:embeddedFont>
      <p:font typeface="Trebuchet MS" panose="020B0603020202020204" pitchFamily="34" charset="0"/>
      <p:regular r:id="rId30"/>
      <p:bold r:id="rId31"/>
      <p:italic r:id="rId32"/>
      <p:boldItalic r:id="rId33"/>
    </p:embeddedFont>
    <p:embeddedFont>
      <p:font typeface="Trebuchet MS Обычный" panose="020B0604020202020204" charset="0"/>
      <p:regular r:id="rId34"/>
      <p:bold r:id="rId35"/>
      <p:italic r:id="rId36"/>
      <p:boldItalic r:id="rId37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</p14:sldIdLst>
        </p14:section>
        <p14:section name="Обращения граждан" id="{B3A802FD-79E7-4D17-A0EC-6C136CB1FE81}">
          <p14:sldIdLst>
            <p14:sldId id="6221"/>
            <p14:sldId id="5602"/>
            <p14:sldId id="5603"/>
            <p14:sldId id="6222"/>
            <p14:sldId id="5601"/>
            <p14:sldId id="5593"/>
            <p14:sldId id="5594"/>
          </p14:sldIdLst>
        </p14:section>
        <p14:section name="Отключение лифтового оборудования" id="{4F51CC61-31B4-4454-A004-3CCCDAAA61EE}">
          <p14:sldIdLst/>
        </p14:section>
        <p14:section name="Энергоресурсы" id="{AC8EE2B6-AB08-47DC-9112-4AFE5F20011C}">
          <p14:sldIdLst/>
        </p14:section>
        <p14:section name="МНО" id="{AA2C0B72-2D17-4E6F-952C-A8EAFF25F84D}">
          <p14:sldIdLst/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642" userDrawn="1">
          <p15:clr>
            <a:srgbClr val="A4A3A4"/>
          </p15:clr>
        </p15:guide>
        <p15:guide id="2" pos="7121" userDrawn="1">
          <p15:clr>
            <a:srgbClr val="A4A3A4"/>
          </p15:clr>
        </p15:guide>
        <p15:guide id="3" pos="6826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2052" userDrawn="1">
          <p15:clr>
            <a:srgbClr val="A4A3A4"/>
          </p15:clr>
        </p15:guide>
        <p15:guide id="14" orient="horz" pos="487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193" userDrawn="1">
          <p15:clr>
            <a:srgbClr val="A4A3A4"/>
          </p15:clr>
        </p15:guide>
        <p15:guide id="20" orient="horz" pos="2959" userDrawn="1">
          <p15:clr>
            <a:srgbClr val="A4A3A4"/>
          </p15:clr>
        </p15:guide>
        <p15:guide id="21" orient="horz" pos="4660" userDrawn="1">
          <p15:clr>
            <a:srgbClr val="5ACBF0"/>
          </p15:clr>
        </p15:guide>
        <p15:guide id="22" orient="horz" pos="5522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054" userDrawn="1">
          <p15:clr>
            <a:srgbClr val="A4A3A4"/>
          </p15:clr>
        </p15:guide>
        <p15:guide id="29" orient="horz" pos="4116" userDrawn="1">
          <p15:clr>
            <a:srgbClr val="A4A3A4"/>
          </p15:clr>
        </p15:guide>
        <p15:guide id="30" pos="1859" userDrawn="1">
          <p15:clr>
            <a:srgbClr val="5ACBF0"/>
          </p15:clr>
        </p15:guide>
        <p15:guide id="31" orient="horz" pos="4207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53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91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5862" userDrawn="1">
          <p15:clr>
            <a:srgbClr val="A4A3A4"/>
          </p15:clr>
        </p15:guide>
        <p15:guide id="48" orient="horz" pos="11" userDrawn="1">
          <p15:clr>
            <a:srgbClr val="A4A3A4"/>
          </p15:clr>
        </p15:guide>
        <p15:guide id="50" orient="horz" pos="3322" userDrawn="1">
          <p15:clr>
            <a:srgbClr val="A4A3A4"/>
          </p15:clr>
        </p15:guide>
        <p15:guide id="51" orient="horz" pos="4524" userDrawn="1">
          <p15:clr>
            <a:srgbClr val="A4A3A4"/>
          </p15:clr>
        </p15:guide>
        <p15:guide id="52" orient="horz" pos="6475" userDrawn="1">
          <p15:clr>
            <a:srgbClr val="A4A3A4"/>
          </p15:clr>
        </p15:guide>
        <p15:guide id="53" orient="horz" pos="4456" userDrawn="1">
          <p15:clr>
            <a:srgbClr val="A4A3A4"/>
          </p15:clr>
        </p15:guide>
        <p15:guide id="54" orient="horz" pos="3231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728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29" userDrawn="1">
          <p15:clr>
            <a:srgbClr val="A4A3A4"/>
          </p15:clr>
        </p15:guide>
        <p15:guide id="60" orient="horz" pos="3073" userDrawn="1">
          <p15:clr>
            <a:srgbClr val="A4A3A4"/>
          </p15:clr>
        </p15:guide>
        <p15:guide id="61" pos="2267" userDrawn="1">
          <p15:clr>
            <a:srgbClr val="A4A3A4"/>
          </p15:clr>
        </p15:guide>
        <p15:guide id="62" pos="453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Галиченко Артём Александрович" initials="ГАА" lastIdx="1" clrIdx="6">
    <p:extLst>
      <p:ext uri="{19B8F6BF-5375-455C-9EA6-DF929625EA0E}">
        <p15:presenceInfo xmlns:p15="http://schemas.microsoft.com/office/powerpoint/2012/main" userId="S-1-5-21-3458641908-3572135408-2471819006-2455" providerId="AD"/>
      </p:ext>
    </p:extLst>
  </p:cmAuthor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5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3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000001"/>
    <a:srgbClr val="70AD47"/>
    <a:srgbClr val="BDD7EE"/>
    <a:srgbClr val="EF6B6B"/>
    <a:srgbClr val="548235"/>
    <a:srgbClr val="D3BCAB"/>
    <a:srgbClr val="DFC7B6"/>
    <a:srgbClr val="C2CDD8"/>
    <a:srgbClr val="FED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998" autoAdjust="0"/>
    <p:restoredTop sz="96362" autoAdjust="0"/>
  </p:normalViewPr>
  <p:slideViewPr>
    <p:cSldViewPr snapToGrid="0" snapToObjects="1">
      <p:cViewPr varScale="1">
        <p:scale>
          <a:sx n="73" d="100"/>
          <a:sy n="73" d="100"/>
        </p:scale>
        <p:origin x="624" y="90"/>
      </p:cViewPr>
      <p:guideLst>
        <p:guide orient="horz" pos="2642"/>
        <p:guide pos="7121"/>
        <p:guide pos="6826"/>
        <p:guide pos="1814"/>
        <p:guide orient="horz" pos="2052"/>
        <p:guide orient="horz" pos="487"/>
        <p:guide pos="5601"/>
        <p:guide pos="5193"/>
        <p:guide orient="horz" pos="2959"/>
        <p:guide orient="horz" pos="4660"/>
        <p:guide orient="horz" pos="5522"/>
        <p:guide pos="7710"/>
        <p:guide pos="8890"/>
        <p:guide pos="4467"/>
        <p:guide orient="horz" pos="1054"/>
        <p:guide orient="horz" pos="4116"/>
        <p:guide pos="1859"/>
        <p:guide orient="horz" pos="4207"/>
        <p:guide pos="9185"/>
        <p:guide pos="4989"/>
        <p:guide orient="horz" pos="5227"/>
        <p:guide pos="2653"/>
        <p:guide pos="339"/>
        <p:guide pos="7597"/>
        <p:guide orient="horz" pos="918"/>
        <p:guide orient="horz" pos="2415"/>
        <p:guide orient="horz" pos="215"/>
        <p:guide orient="horz" pos="5862"/>
        <p:guide orient="horz" pos="11"/>
        <p:guide orient="horz" pos="3322"/>
        <p:guide orient="horz" pos="4524"/>
        <p:guide orient="horz" pos="6475"/>
        <p:guide orient="horz" pos="4456"/>
        <p:guide orient="horz" pos="3231"/>
        <p:guide pos="6554"/>
        <p:guide orient="horz" pos="5000"/>
        <p:guide orient="horz" pos="4728"/>
        <p:guide pos="9117"/>
        <p:guide pos="3129"/>
        <p:guide orient="horz" pos="3073"/>
        <p:guide pos="2267"/>
        <p:guide pos="453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presProps" Target="presProp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42" Type="http://schemas.openxmlformats.org/officeDocument/2006/relationships/tableStyles" Target="tableStyles.xml"/><Relationship Id="rId7" Type="http://schemas.openxmlformats.org/officeDocument/2006/relationships/slide" Target="slides/slide2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font" Target="fonts/font22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font" Target="fonts/font21.fntdata"/><Relationship Id="rId10" Type="http://schemas.openxmlformats.org/officeDocument/2006/relationships/slide" Target="slides/slide5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7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F66-4377-B3C9-F8E9517D4B4F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F66-4377-B3C9-F8E9517D4B4F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F66-4377-B3C9-F8E9517D4B4F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F66-4377-B3C9-F8E9517D4B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4F66-4377-B3C9-F8E9517D4B4F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4F66-4377-B3C9-F8E9517D4B4F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4F66-4377-B3C9-F8E9517D4B4F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4F66-4377-B3C9-F8E9517D4B4F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4F66-4377-B3C9-F8E9517D4B4F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4F66-4377-B3C9-F8E9517D4B4F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4F66-4377-B3C9-F8E9517D4B4F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Лист1!$C$2:$C$12</c:f>
              <c:numCache>
                <c:formatCode>#,##0</c:formatCode>
                <c:ptCount val="11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4F66-4377-B3C9-F8E9517D4B4F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1C67-450D-8C1F-D3896F694284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1C67-450D-8C1F-D3896F694284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1C67-450D-8C1F-D3896F694284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1C67-450D-8C1F-D3896F694284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1C67-450D-8C1F-D3896F694284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1C67-450D-8C1F-D3896F694284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1C67-450D-8C1F-D3896F694284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1C67-450D-8C1F-D3896F694284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1C67-450D-8C1F-D3896F694284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1C67-450D-8C1F-D3896F694284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1C67-450D-8C1F-D3896F694284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1C67-450D-8C1F-D3896F694284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1C67-450D-8C1F-D3896F694284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1C67-450D-8C1F-D3896F694284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1C67-450D-8C1F-D3896F694284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1C67-450D-8C1F-D3896F694284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1C67-450D-8C1F-D3896F694284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1C67-450D-8C1F-D3896F694284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1C67-450D-8C1F-D3896F694284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1C67-450D-8C1F-D3896F69428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23E-402B-9017-F194D7D1F37E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23E-402B-9017-F194D7D1F37E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23E-402B-9017-F194D7D1F37E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23E-402B-9017-F194D7D1F3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F23E-402B-9017-F194D7D1F37E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F23E-402B-9017-F194D7D1F37E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F23E-402B-9017-F194D7D1F37E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23E-402B-9017-F194D7D1F37E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F23E-402B-9017-F194D7D1F37E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F23E-402B-9017-F194D7D1F37E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F23E-402B-9017-F194D7D1F3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Лист1!$C$2:$C$12</c:f>
              <c:numCache>
                <c:formatCode>#,##0</c:formatCode>
                <c:ptCount val="11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F23E-402B-9017-F194D7D1F37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BC-4CDA-B310-654B5309B1F1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72BC-4CDA-B310-654B5309B1F1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72BC-4CDA-B310-654B5309B1F1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72BC-4CDA-B310-654B5309B1F1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72BC-4CDA-B310-654B5309B1F1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72BC-4CDA-B310-654B5309B1F1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72BC-4CDA-B310-654B5309B1F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72BC-4CDA-B310-654B5309B1F1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08F-4B20-9596-C16E8EE70B12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508F-4B20-9596-C16E8EE70B12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508F-4B20-9596-C16E8EE70B12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508F-4B20-9596-C16E8EE70B12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508F-4B20-9596-C16E8EE70B12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508F-4B20-9596-C16E8EE70B12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508F-4B20-9596-C16E8EE70B1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508F-4B20-9596-C16E8EE70B1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025473177035E-4"/>
          <c:y val="0.21433666805889798"/>
          <c:w val="0.9997992925762329"/>
          <c:h val="0.6427027188289345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65-4D3A-AA82-5EA21713EE44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1665-4D3A-AA82-5EA21713EE44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1665-4D3A-AA82-5EA21713EE44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1665-4D3A-AA82-5EA21713EE44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1665-4D3A-AA82-5EA21713EE44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1665-4D3A-AA82-5EA21713EE44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1665-4D3A-AA82-5EA21713EE4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1665-4D3A-AA82-5EA21713EE44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4B9F-4CDB-A01B-49B82C7F5980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4B9F-4CDB-A01B-49B82C7F5980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4B9F-4CDB-A01B-49B82C7F5980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4B9F-4CDB-A01B-49B82C7F5980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4B9F-4CDB-A01B-49B82C7F5980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4B9F-4CDB-A01B-49B82C7F5980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4B9F-4CDB-A01B-49B82C7F5980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4B9F-4CDB-A01B-49B82C7F5980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4B9F-4CDB-A01B-49B82C7F5980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4B9F-4CDB-A01B-49B82C7F5980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4B9F-4CDB-A01B-49B82C7F5980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4B9F-4CDB-A01B-49B82C7F5980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4B9F-4CDB-A01B-49B82C7F5980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4B9F-4CDB-A01B-49B82C7F5980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4B9F-4CDB-A01B-49B82C7F5980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4B9F-4CDB-A01B-49B82C7F5980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4B9F-4CDB-A01B-49B82C7F5980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4B9F-4CDB-A01B-49B82C7F5980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4B9F-4CDB-A01B-49B82C7F5980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4B9F-4CDB-A01B-49B82C7F598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E37-4556-9060-87944A62B6B2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BE37-4556-9060-87944A62B6B2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E37-4556-9060-87944A62B6B2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E37-4556-9060-87944A62B6B2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E37-4556-9060-87944A62B6B2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E37-4556-9060-87944A62B6B2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BE37-4556-9060-87944A62B6B2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E37-4556-9060-87944A62B6B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2E-400E-B9D3-E64E40C39AEB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EC2E-400E-B9D3-E64E40C39AEB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EC2E-400E-B9D3-E64E40C39AEB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EC2E-400E-B9D3-E64E40C39AEB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EC2E-400E-B9D3-E64E40C39AEB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EC2E-400E-B9D3-E64E40C39AEB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EC2E-400E-B9D3-E64E40C39AEB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EC2E-400E-B9D3-E64E40C39AEB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025473177035E-4"/>
          <c:y val="0.31297956019467316"/>
          <c:w val="0.9997992925762329"/>
          <c:h val="0.529263854030869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1B-4DB6-88A9-173E50FA8F1D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C1B-4DB6-88A9-173E50FA8F1D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9C1B-4DB6-88A9-173E50FA8F1D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9C1B-4DB6-88A9-173E50FA8F1D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9C1B-4DB6-88A9-173E50FA8F1D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9C1B-4DB6-88A9-173E50FA8F1D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9C1B-4DB6-88A9-173E50FA8F1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9C1B-4DB6-88A9-173E50FA8F1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738964654558561E-2"/>
          <c:y val="8.2658236854677245E-3"/>
          <c:w val="0.92173274558433971"/>
          <c:h val="0.81598457800600788"/>
        </c:manualLayout>
      </c:layout>
      <c:scatterChart>
        <c:scatterStyle val="smoothMarker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отчетный период </c:v>
                </c:pt>
              </c:strCache>
            </c:strRef>
          </c:tx>
          <c:spPr>
            <a:ln w="28575" cap="rnd">
              <a:solidFill>
                <a:srgbClr val="3494BA"/>
              </a:solidFill>
              <a:round/>
            </a:ln>
            <a:effectLst/>
          </c:spPr>
          <c:marker>
            <c:symbol val="none"/>
          </c:marker>
          <c:dPt>
            <c:idx val="0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1-BD6E-4CB0-88DA-806B0EAD098E}"/>
              </c:ext>
            </c:extLst>
          </c:dPt>
          <c:dPt>
            <c:idx val="1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3-BD6E-4CB0-88DA-806B0EAD098E}"/>
              </c:ext>
            </c:extLst>
          </c:dPt>
          <c:dPt>
            <c:idx val="2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5-BD6E-4CB0-88DA-806B0EAD098E}"/>
              </c:ext>
            </c:extLst>
          </c:dPt>
          <c:dPt>
            <c:idx val="3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7-BD6E-4CB0-88DA-806B0EAD098E}"/>
              </c:ext>
            </c:extLst>
          </c:dPt>
          <c:dPt>
            <c:idx val="4"/>
            <c:marker>
              <c:symbol val="none"/>
            </c:marker>
            <c:bubble3D val="0"/>
            <c:spPr>
              <a:ln w="28575" cap="rnd">
                <a:solidFill>
                  <a:srgbClr val="3494BA"/>
                </a:solidFill>
                <a:round/>
              </a:ln>
              <a:effectLst/>
            </c:spPr>
            <c:extLst>
              <c:ext xmlns:c16="http://schemas.microsoft.com/office/drawing/2014/chart" uri="{C3380CC4-5D6E-409C-BE32-E72D297353CC}">
                <c16:uniqueId val="{00000009-BD6E-4CB0-88DA-806B0EAD098E}"/>
              </c:ext>
            </c:extLst>
          </c:dPt>
          <c:dLbls>
            <c:dLbl>
              <c:idx val="0"/>
              <c:layout>
                <c:manualLayout>
                  <c:x val="-4.2527286397207896E-2"/>
                  <c:y val="-8.5568690431417987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0EBEEBE1-0A17-4F57-AEF7-D2ACA80D17E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BD6E-4CB0-88DA-806B0EAD098E}"/>
                </c:ext>
              </c:extLst>
            </c:dLbl>
            <c:dLbl>
              <c:idx val="1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F28AA407-4427-4074-9F34-D5FC32C56567}" type="VALUE">
                      <a:rPr lang="en-US" sz="1000" b="0" i="0" u="none" strike="noStrike" kern="1200" baseline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smtClean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smtClean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BD6E-4CB0-88DA-806B0EAD098E}"/>
                </c:ext>
              </c:extLst>
            </c:dLbl>
            <c:dLbl>
              <c:idx val="2"/>
              <c:tx>
                <c:rich>
                  <a:bodyPr/>
                  <a:lstStyle/>
                  <a:p>
                    <a:fld id="{9DCBDDD5-F106-43A8-B828-FFA44DB58E45}" type="VALUE">
                      <a:rPr lang="en-US" sz="1000" b="0" smtClean="0">
                        <a:solidFill>
                          <a:schemeClr val="tx1"/>
                        </a:solidFill>
                        <a:latin typeface="Golos UI" panose="020B0504020202020204" pitchFamily="34" charset="-52"/>
                        <a:cs typeface="Golos UI" panose="020B0504020202020204" pitchFamily="34" charset="-52"/>
                      </a:rPr>
                      <a:pPr/>
                      <a:t>[ЗНАЧЕНИЕ]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BD6E-4CB0-88DA-806B0EAD098E}"/>
                </c:ext>
              </c:extLst>
            </c:dLbl>
            <c:dLbl>
              <c:idx val="3"/>
              <c:tx>
                <c:rich>
                  <a:bodyPr/>
                  <a:lstStyle/>
                  <a:p>
                    <a:fld id="{714C692E-44E4-41DE-AB4C-F888DE5D7A5C}" type="YVALUE">
                      <a:rPr lang="en-US" sz="1000">
                        <a:solidFill>
                          <a:schemeClr val="tx1"/>
                        </a:solidFill>
                      </a:rPr>
                      <a:pPr/>
                      <a:t>[ЗНАЧЕНИЕ Y]</a:t>
                    </a:fld>
                    <a:endParaRPr lang="ru-RU"/>
                  </a:p>
                </c:rich>
              </c:tx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7-BD6E-4CB0-88DA-806B0EAD098E}"/>
                </c:ext>
              </c:extLst>
            </c:dLbl>
            <c:dLbl>
              <c:idx val="4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AC8592BD-42FA-43A6-979B-981236AA860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9-BD6E-4CB0-88DA-806B0EAD098E}"/>
                </c:ext>
              </c:extLst>
            </c:dLbl>
            <c:dLbl>
              <c:idx val="5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2B450DD-DC6F-4868-9D4B-0A1931FBC4BD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A-BD6E-4CB0-88DA-806B0EAD098E}"/>
                </c:ext>
              </c:extLst>
            </c:dLbl>
            <c:dLbl>
              <c:idx val="6"/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FCFB3E3-86C8-42F6-AD0A-4A942E225AFC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B-BD6E-4CB0-88DA-806B0EAD098E}"/>
                </c:ext>
              </c:extLst>
            </c:dLbl>
            <c:dLbl>
              <c:idx val="7"/>
              <c:layout>
                <c:manualLayout>
                  <c:x val="-3.788794606296704E-2"/>
                  <c:y val="-9.4697146806802121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10992C24-BDE5-4BC0-AE0D-D84C82DD69E7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C-BD6E-4CB0-88DA-806B0EAD098E}"/>
                </c:ext>
              </c:extLst>
            </c:dLbl>
            <c:dLbl>
              <c:idx val="8"/>
              <c:layout>
                <c:manualLayout>
                  <c:x val="-2.9296575073632109E-2"/>
                  <c:y val="-0.12048396878801124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DE9C1580-1752-4EC3-A954-D8C8B3542712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D-BD6E-4CB0-88DA-806B0EAD098E}"/>
                </c:ext>
              </c:extLst>
            </c:dLbl>
            <c:dLbl>
              <c:idx val="9"/>
              <c:layout>
                <c:manualLayout>
                  <c:x val="-3.4451397667233069E-2"/>
                  <c:y val="-0.10692037419149364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E-BD6E-4CB0-88DA-806B0EAD098E}"/>
                </c:ext>
              </c:extLst>
            </c:dLbl>
            <c:dLbl>
              <c:idx val="10"/>
              <c:layout>
                <c:manualLayout>
                  <c:x val="-3.6169671865100055E-2"/>
                  <c:y val="-9.977265257858059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3642B2B9-751C-47C4-8FF8-3455B5148BCF}" type="YVALUE">
                      <a:rPr lang="en-US">
                        <a:solidFill>
                          <a:schemeClr val="tx1"/>
                        </a:solidFill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F-BD6E-4CB0-88DA-806B0EAD098E}"/>
                </c:ext>
              </c:extLst>
            </c:dLbl>
            <c:dLbl>
              <c:idx val="11"/>
              <c:layout>
                <c:manualLayout>
                  <c:x val="-3.616973951369052E-2"/>
                  <c:y val="-0.12882229969879011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5054B8AB-FB03-47AE-94B2-C0D97D073EDB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7.8568020048877446E-2"/>
                      <c:h val="0.11704156967978234"/>
                    </c:manualLayout>
                  </c15:layout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0-BD6E-4CB0-88DA-806B0EAD098E}"/>
                </c:ext>
              </c:extLst>
            </c:dLbl>
            <c:dLbl>
              <c:idx val="12"/>
              <c:layout>
                <c:manualLayout>
                  <c:x val="-3.6706666376228846E-2"/>
                  <c:y val="-0.13167176588975513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CAFF976F-0FF9-4FE0-92AC-E298861A7927}" type="YVALUE">
                      <a:rPr lang="en-US" sz="1000" b="0" i="0" u="none" strike="noStrike" kern="1200" baseline="0" dirty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 dirty="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 dirty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1-BD6E-4CB0-88DA-806B0EAD098E}"/>
                </c:ext>
              </c:extLst>
            </c:dLbl>
            <c:dLbl>
              <c:idx val="13"/>
              <c:layout>
                <c:manualLayout>
                  <c:x val="-1.7058133275029395E-2"/>
                  <c:y val="-8.0035779266321744E-2"/>
                </c:manualLayout>
              </c:layout>
              <c:tx>
                <c:rich>
                  <a:bodyPr rot="0" spcFirstLastPara="1" vertOverflow="ellipsis" vert="horz" wrap="square" anchor="ctr" anchorCtr="1"/>
                  <a:lstStyle/>
                  <a:p>
                    <a:pPr>
                      <a:def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defRPr>
                    </a:pPr>
                    <a:fld id="{27B76488-5591-45C6-A53A-9C5D5D671100}" type="YVALUE">
                      <a:rPr lang="en-US" sz="1000" b="0" i="0" u="none" strike="noStrike" kern="1200" baseline="0">
                        <a:solidFill>
                          <a:schemeClr val="tx1"/>
                        </a:solidFill>
                        <a:latin typeface="Golos UI" panose="020B0504020202020204" pitchFamily="34" charset="-52"/>
                        <a:ea typeface="+mn-ea"/>
                        <a:cs typeface="Golos UI" panose="020B0504020202020204" pitchFamily="34" charset="-52"/>
                      </a:rPr>
                      <a:pPr>
                        <a:defRPr lang="en-US" sz="1000">
                          <a:solidFill>
                            <a:schemeClr val="tx1"/>
                          </a:solidFill>
                          <a:latin typeface="Golos UI" panose="020B0504020202020204" pitchFamily="34" charset="-52"/>
                          <a:cs typeface="Golos UI" panose="020B0504020202020204" pitchFamily="34" charset="-52"/>
                        </a:defRPr>
                      </a:pPr>
                      <a:t>[ЗНАЧЕНИЕ Y]</a:t>
                    </a:fld>
                    <a:endParaRPr lang="ru-RU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lang="en-US" sz="1000" b="0" i="0" u="none" strike="noStrike" kern="1200" baseline="0">
                      <a:solidFill>
                        <a:schemeClr val="tx1"/>
                      </a:solidFill>
                      <a:latin typeface="Golos UI" panose="020B0504020202020204" pitchFamily="34" charset="-52"/>
                      <a:ea typeface="+mn-ea"/>
                      <a:cs typeface="Golos UI" panose="020B0504020202020204" pitchFamily="34" charset="-52"/>
                    </a:defRPr>
                  </a:pPr>
                  <a:endParaRPr lang="ru-RU"/>
                </a:p>
              </c:txPr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12-BD6E-4CB0-88DA-806B0EAD098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noFill/>
                      <a:round/>
                    </a:ln>
                    <a:effectLst/>
                  </c:spPr>
                </c15:leaderLines>
              </c:ext>
            </c:extLst>
          </c:dLbls>
          <c:xVal>
            <c:numRef>
              <c:f>Лист1!$A$2:$A$15</c:f>
              <c:numCache>
                <c:formatCode>d/m;@</c:formatCode>
                <c:ptCount val="14"/>
                <c:pt idx="0">
                  <c:v>45671</c:v>
                </c:pt>
                <c:pt idx="1">
                  <c:v>45672</c:v>
                </c:pt>
                <c:pt idx="2">
                  <c:v>45673</c:v>
                </c:pt>
                <c:pt idx="3">
                  <c:v>45674</c:v>
                </c:pt>
                <c:pt idx="4">
                  <c:v>45675</c:v>
                </c:pt>
                <c:pt idx="5">
                  <c:v>45676</c:v>
                </c:pt>
                <c:pt idx="6">
                  <c:v>45677</c:v>
                </c:pt>
                <c:pt idx="7">
                  <c:v>45678</c:v>
                </c:pt>
                <c:pt idx="8">
                  <c:v>45679</c:v>
                </c:pt>
                <c:pt idx="9">
                  <c:v>45680</c:v>
                </c:pt>
                <c:pt idx="10">
                  <c:v>45681</c:v>
                </c:pt>
                <c:pt idx="11">
                  <c:v>45682</c:v>
                </c:pt>
                <c:pt idx="12">
                  <c:v>45683</c:v>
                </c:pt>
                <c:pt idx="13">
                  <c:v>45684</c:v>
                </c:pt>
              </c:numCache>
            </c:numRef>
          </c:xVal>
          <c:yVal>
            <c:numRef>
              <c:f>Лист1!$B$2:$B$15</c:f>
              <c:numCache>
                <c:formatCode>#,##0</c:formatCode>
                <c:ptCount val="1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13-BD6E-4CB0-88DA-806B0EAD098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axId val="-1909019872"/>
        <c:axId val="-1909020416"/>
      </c:scatterChart>
      <c:valAx>
        <c:axId val="-1909019872"/>
        <c:scaling>
          <c:orientation val="minMax"/>
          <c:max val="45684"/>
          <c:min val="45671"/>
        </c:scaling>
        <c:delete val="0"/>
        <c:axPos val="b"/>
        <c:numFmt formatCode="dd/mm" sourceLinked="0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1909020416"/>
        <c:crosses val="autoZero"/>
        <c:crossBetween val="midCat"/>
        <c:majorUnit val="1"/>
      </c:valAx>
      <c:valAx>
        <c:axId val="-1909020416"/>
        <c:scaling>
          <c:orientation val="minMax"/>
          <c:max val="4000"/>
          <c:min val="0"/>
        </c:scaling>
        <c:delete val="1"/>
        <c:axPos val="r"/>
        <c:numFmt formatCode="#,##0" sourceLinked="1"/>
        <c:majorTickMark val="out"/>
        <c:minorTickMark val="none"/>
        <c:tickLblPos val="nextTo"/>
        <c:crossAx val="-1909019872"/>
        <c:crosses val="max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100"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0742376765088E-4"/>
          <c:y val="0.25478783673559774"/>
          <c:w val="0.9997992925762329"/>
          <c:h val="0.5841308447777600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Pt>
            <c:idx val="2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D0A-4D31-92EB-7B25C42704A3}"/>
              </c:ext>
            </c:extLst>
          </c:dPt>
          <c:dPt>
            <c:idx val="3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D0A-4D31-92EB-7B25C42704A3}"/>
              </c:ext>
            </c:extLst>
          </c:dPt>
          <c:dPt>
            <c:idx val="4"/>
            <c:invertIfNegative val="0"/>
            <c:bubble3D val="0"/>
            <c:spPr>
              <a:solidFill>
                <a:srgbClr val="D1E7F6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AD0A-4D31-92EB-7B25C42704A3}"/>
              </c:ext>
            </c:extLst>
          </c:dPt>
          <c:dPt>
            <c:idx val="6"/>
            <c:invertIfNegative val="0"/>
            <c:bubble3D val="0"/>
            <c:spPr>
              <a:solidFill>
                <a:srgbClr val="D1E7F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AD0A-4D31-92EB-7B25C42704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586</c:v>
                </c:pt>
                <c:pt idx="1">
                  <c:v>761</c:v>
                </c:pt>
                <c:pt idx="2">
                  <c:v>754</c:v>
                </c:pt>
                <c:pt idx="3">
                  <c:v>1391</c:v>
                </c:pt>
                <c:pt idx="4">
                  <c:v>1182</c:v>
                </c:pt>
                <c:pt idx="5">
                  <c:v>798</c:v>
                </c:pt>
                <c:pt idx="6">
                  <c:v>783</c:v>
                </c:pt>
                <c:pt idx="7">
                  <c:v>561</c:v>
                </c:pt>
                <c:pt idx="8">
                  <c:v>1473</c:v>
                </c:pt>
                <c:pt idx="9">
                  <c:v>51</c:v>
                </c:pt>
                <c:pt idx="10">
                  <c:v>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AD0A-4D31-92EB-7B25C42704A3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AD0A-4D31-92EB-7B25C42704A3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AD0A-4D31-92EB-7B25C42704A3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AD0A-4D31-92EB-7B25C42704A3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AD0A-4D31-92EB-7B25C42704A3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AD0A-4D31-92EB-7B25C42704A3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AD0A-4D31-92EB-7B25C42704A3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Лист1!$C$2:$C$12</c:f>
              <c:numCache>
                <c:formatCode>#,##0</c:formatCode>
                <c:ptCount val="11"/>
                <c:pt idx="0">
                  <c:v>729</c:v>
                </c:pt>
                <c:pt idx="1">
                  <c:v>685</c:v>
                </c:pt>
                <c:pt idx="2">
                  <c:v>801</c:v>
                </c:pt>
                <c:pt idx="3">
                  <c:v>5083</c:v>
                </c:pt>
                <c:pt idx="4">
                  <c:v>1271</c:v>
                </c:pt>
                <c:pt idx="5">
                  <c:v>769</c:v>
                </c:pt>
                <c:pt idx="6">
                  <c:v>856</c:v>
                </c:pt>
                <c:pt idx="7">
                  <c:v>644</c:v>
                </c:pt>
                <c:pt idx="8">
                  <c:v>480</c:v>
                </c:pt>
                <c:pt idx="9">
                  <c:v>64</c:v>
                </c:pt>
                <c:pt idx="10">
                  <c:v>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AD0A-4D31-92EB-7B25C42704A3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</c:scaling>
        <c:delete val="1"/>
        <c:axPos val="l"/>
        <c:numFmt formatCode="#,##0" sourceLinked="1"/>
        <c:majorTickMark val="out"/>
        <c:minorTickMark val="none"/>
        <c:tickLblPos val="none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9252173959109427"/>
          <c:y val="0.15007839219976626"/>
          <c:w val="0.10442589570735324"/>
          <c:h val="0.2020569441685250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64253022514852E-4"/>
          <c:y val="0.32208656997701712"/>
          <c:w val="0.9997992925762329"/>
          <c:h val="0.5278636017034500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8F5-4280-A702-AB43893B05BA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48F5-4280-A702-AB43893B05BA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48F5-4280-A702-AB43893B05BA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48F5-4280-A702-AB43893B05BA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48F5-4280-A702-AB43893B05BA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48F5-4280-A702-AB43893B05BA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48F5-4280-A702-AB43893B05B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48F5-4280-A702-AB43893B05B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2.0074838668104674E-4"/>
          <c:y val="0.23642839218406661"/>
          <c:w val="0.9997992925762329"/>
          <c:h val="0.598502776915684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570-4120-8216-FEAE2687D3AC}"/>
            </c:ext>
          </c:extLst>
        </c:ser>
        <c:ser>
          <c:idx val="1"/>
          <c:order val="1"/>
          <c:tx>
            <c:strRef>
              <c:f>Лист1!$B$1:$C$1</c:f>
              <c:strCache>
                <c:ptCount val="1"/>
                <c:pt idx="0">
                  <c:v>предыдущий период 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8570-4120-8216-FEAE2687D3AC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8570-4120-8216-FEAE2687D3AC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8570-4120-8216-FEAE2687D3AC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8570-4120-8216-FEAE2687D3AC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8570-4120-8216-FEAE2687D3AC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8570-4120-8216-FEAE2687D3AC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8570-4120-8216-FEAE2687D3AC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"/>
          <c:y val="0.22270198136102587"/>
          <c:w val="0.9997992925762329"/>
          <c:h val="0.6343276949474728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предыдущий период</c:v>
                </c:pt>
              </c:strCache>
            </c:strRef>
          </c:tx>
          <c:spPr>
            <a:solidFill>
              <a:srgbClr val="D1E7F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Лист1!$B$2:$B$4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6E-40C1-8F31-D1A616CC4627}"/>
            </c:ext>
          </c:extLst>
        </c:ser>
        <c:ser>
          <c:idx val="1"/>
          <c:order val="1"/>
          <c:tx>
            <c:strRef>
              <c:f>Лист1!$C$1</c:f>
              <c:strCache>
                <c:ptCount val="1"/>
                <c:pt idx="0">
                  <c:v>отчетный период</c:v>
                </c:pt>
              </c:strCache>
            </c:strRef>
          </c:tx>
          <c:spPr>
            <a:solidFill>
              <a:srgbClr val="3494BA"/>
            </a:solidFill>
            <a:ln>
              <a:noFill/>
            </a:ln>
            <a:effectLst/>
          </c:spPr>
          <c:invertIfNegative val="0"/>
          <c:dPt>
            <c:idx val="1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BD6E-40C1-8F31-D1A616CC4627}"/>
              </c:ext>
            </c:extLst>
          </c:dPt>
          <c:dPt>
            <c:idx val="2"/>
            <c:invertIfNegative val="0"/>
            <c:bubble3D val="0"/>
            <c:spPr>
              <a:solidFill>
                <a:srgbClr val="3494BA"/>
              </a:solidFill>
              <a:ln w="1270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4-BD6E-40C1-8F31-D1A616CC4627}"/>
              </c:ext>
            </c:extLst>
          </c:dPt>
          <c:dPt>
            <c:idx val="3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6-BD6E-40C1-8F31-D1A616CC4627}"/>
              </c:ext>
            </c:extLst>
          </c:dPt>
          <c:dPt>
            <c:idx val="5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8-BD6E-40C1-8F31-D1A616CC4627}"/>
              </c:ext>
            </c:extLst>
          </c:dPt>
          <c:dPt>
            <c:idx val="6"/>
            <c:invertIfNegative val="0"/>
            <c:bubble3D val="0"/>
            <c:spPr>
              <a:solidFill>
                <a:srgbClr val="3494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A-BD6E-40C1-8F31-D1A616CC4627}"/>
              </c:ext>
            </c:extLst>
          </c:dPt>
          <c:dPt>
            <c:idx val="7"/>
            <c:invertIfNegative val="0"/>
            <c:bubble3D val="0"/>
            <c:spPr>
              <a:solidFill>
                <a:srgbClr val="3494BA"/>
              </a:solidFill>
              <a:ln w="15875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BD6E-40C1-8F31-D1A616CC46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Golos UI" panose="020B0504020202020204" pitchFamily="34" charset="-52"/>
                    <a:ea typeface="+mn-ea"/>
                    <a:cs typeface="Golos UI" panose="020B0504020202020204" pitchFamily="34" charset="-52"/>
                  </a:defRPr>
                </a:pPr>
                <a:endParaRPr lang="ru-RU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Лист1!$A$2:$A$4</c:f>
              <c:strCache>
                <c:ptCount val="3"/>
                <c:pt idx="0">
                  <c:v>a</c:v>
                </c:pt>
                <c:pt idx="1">
                  <c:v>a</c:v>
                </c:pt>
                <c:pt idx="2">
                  <c:v>a</c:v>
                </c:pt>
              </c:strCache>
            </c:strRef>
          </c:cat>
          <c:val>
            <c:numRef>
              <c:f>Лист1!$C$2:$C$4</c:f>
              <c:numCache>
                <c:formatCode>General</c:formatCode>
                <c:ptCount val="3"/>
                <c:pt idx="0">
                  <c:v>1</c:v>
                </c:pt>
                <c:pt idx="1">
                  <c:v>1</c:v>
                </c:pt>
                <c:pt idx="2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D-BD6E-40C1-8F31-D1A616CC4627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61"/>
        <c:axId val="476239824"/>
        <c:axId val="476233840"/>
      </c:barChart>
      <c:catAx>
        <c:axId val="476239824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noFill/>
          <a:ln w="6350" cap="flat" cmpd="sng" algn="ctr">
            <a:solidFill>
              <a:schemeClr val="tx1">
                <a:tint val="75000"/>
              </a:schemeClr>
            </a:solidFill>
            <a:prstDash val="solid"/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476233840"/>
        <c:crosses val="autoZero"/>
        <c:auto val="1"/>
        <c:lblAlgn val="ctr"/>
        <c:lblOffset val="100"/>
        <c:noMultiLvlLbl val="0"/>
      </c:catAx>
      <c:valAx>
        <c:axId val="476233840"/>
        <c:scaling>
          <c:orientation val="minMax"/>
          <c:max val="700"/>
          <c:min val="0"/>
        </c:scaling>
        <c:delete val="1"/>
        <c:axPos val="l"/>
        <c:numFmt formatCode="General" sourceLinked="1"/>
        <c:majorTickMark val="out"/>
        <c:minorTickMark val="none"/>
        <c:tickLblPos val="nextTo"/>
        <c:crossAx val="4762398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egendEntry>
        <c:idx val="0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0.65476282298495947"/>
          <c:y val="7.2691452544072055E-2"/>
          <c:w val="0.31321328881448507"/>
          <c:h val="0.1158041506060677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showDLblsOverMax val="0"/>
  </c:chart>
  <c:spPr>
    <a:noFill/>
    <a:ln w="6350" cap="flat" cmpd="sng" algn="ctr">
      <a:noFill/>
      <a:prstDash val="solid"/>
      <a:miter lim="800000"/>
    </a:ln>
    <a:effectLst/>
  </c:spPr>
  <c:txPr>
    <a:bodyPr/>
    <a:lstStyle/>
    <a:p>
      <a:pPr>
        <a:defRPr sz="1800"/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7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8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9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8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102">
  <cs:axisTitle>
    <cs:lnRef idx="0"/>
    <cs:fillRef idx="0"/>
    <cs:effectRef idx="0"/>
    <cs:fontRef idx="minor">
      <a:schemeClr val="tx1"/>
    </cs:fontRef>
    <cs:defRPr sz="1000" b="1" kern="1200"/>
  </cs:axisTitle>
  <cs:category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categoryAxis>
  <cs:chartArea mods="allowNoFillOverride allowNoLineOverride">
    <cs:lnRef idx="1">
      <a:schemeClr val="tx1">
        <a:tint val="75000"/>
      </a:schemeClr>
    </cs:lnRef>
    <cs:fillRef idx="1">
      <a:schemeClr val="bg1"/>
    </cs:fillRef>
    <cs:effectRef idx="0"/>
    <cs:fontRef idx="minor">
      <a:schemeClr val="tx1"/>
    </cs:fontRef>
    <cs:spPr>
      <a:ln>
        <a:round/>
      </a:ln>
    </cs:spPr>
    <cs:defRPr sz="1000" kern="1200"/>
  </cs:chartArea>
  <cs:dataLabel>
    <cs:lnRef idx="0"/>
    <cs:fillRef idx="0"/>
    <cs:effectRef idx="0"/>
    <cs:fontRef idx="minor">
      <a:schemeClr val="tx1"/>
    </cs:fontRef>
    <cs:defRPr sz="1000" kern="1200"/>
  </cs:dataLabel>
  <cs:dataLabelCallout>
    <cs:lnRef idx="0"/>
    <cs:fillRef idx="0"/>
    <cs:effectRef idx="0"/>
    <cs:fontRef idx="minor">
      <a:schemeClr val="dk1"/>
    </cs:fontRef>
    <cs:spPr>
      <a:solidFill>
        <a:schemeClr val="lt1"/>
      </a:solidFill>
      <a:ln>
        <a:solidFill>
          <a:schemeClr val="dk1">
            <a:lumMod val="65000"/>
            <a:lumOff val="35000"/>
          </a:schemeClr>
        </a:solidFill>
      </a:ln>
    </cs:spPr>
    <cs:defRPr sz="1000" kern="1200"/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1">
      <cs:styleClr val="auto"/>
    </cs:lnRef>
    <cs:lineWidthScale>3</cs:lineWidthScale>
    <cs:fillRef idx="0"/>
    <cs:effectRef idx="0"/>
    <cs:fontRef idx="minor">
      <a:schemeClr val="tx1"/>
    </cs:fontRef>
    <cs:spPr>
      <a:ln cap="rnd">
        <a:round/>
      </a:ln>
    </cs:spPr>
  </cs:dataPointLine>
  <cs:dataPointMarker>
    <cs:lnRef idx="1">
      <cs:styleClr val="auto"/>
    </cs:lnRef>
    <cs:fillRef idx="1">
      <cs:styleClr val="auto"/>
    </cs:fillRef>
    <cs:effectRef idx="0"/>
    <cs:fontRef idx="minor">
      <a:schemeClr val="tx1"/>
    </cs:fontRef>
    <cs:spPr>
      <a:ln>
        <a:round/>
      </a:ln>
    </cs:spPr>
  </cs:dataPointMarker>
  <cs:dataPointMarkerLayout/>
  <cs:dataPointWireframe>
    <cs:lnRef idx="1">
      <cs:styleClr val="auto"/>
    </cs:lnRef>
    <cs:fillRef idx="0"/>
    <cs:effectRef idx="0"/>
    <cs:fontRef idx="minor">
      <a:schemeClr val="tx1"/>
    </cs:fontRef>
    <cs:spPr>
      <a:ln>
        <a:round/>
      </a:ln>
    </cs:spPr>
  </cs:dataPointWireframe>
  <cs:dataTable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dataTable>
  <cs:downBar>
    <cs:lnRef idx="1">
      <a:schemeClr val="tx1"/>
    </cs:lnRef>
    <cs:fillRef idx="1">
      <a:schemeClr val="dk1">
        <a:tint val="95000"/>
      </a:schemeClr>
    </cs:fillRef>
    <cs:effectRef idx="0"/>
    <cs:fontRef idx="minor">
      <a:schemeClr val="tx1"/>
    </cs:fontRef>
    <cs:spPr>
      <a:ln>
        <a:round/>
      </a:ln>
    </cs:spPr>
  </cs:downBar>
  <cs:drop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dropLine>
  <cs:errorBar>
    <cs:lnRef idx="1">
      <a:schemeClr val="tx1"/>
    </cs:lnRef>
    <cs:fillRef idx="1">
      <a:schemeClr val="tx1"/>
    </cs:fillRef>
    <cs:effectRef idx="0"/>
    <cs:fontRef idx="minor">
      <a:schemeClr val="tx1"/>
    </cs:fontRef>
    <cs:spPr>
      <a:ln>
        <a:round/>
      </a:ln>
    </cs:spPr>
  </cs:errorBar>
  <cs:flo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floor>
  <cs:gridlineMajor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</cs:gridlineMajor>
  <cs:gridlineMinor>
    <cs:lnRef idx="1">
      <a:schemeClr val="tx1">
        <a:tint val="50000"/>
      </a:schemeClr>
    </cs:lnRef>
    <cs:fillRef idx="0"/>
    <cs:effectRef idx="0"/>
    <cs:fontRef idx="minor">
      <a:schemeClr val="tx1"/>
    </cs:fontRef>
    <cs:spPr>
      <a:ln>
        <a:round/>
      </a:ln>
    </cs:spPr>
  </cs:gridlineMinor>
  <cs:hiLo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hiLoLine>
  <cs:leader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leaderLine>
  <cs:legend>
    <cs:lnRef idx="0"/>
    <cs:fillRef idx="0"/>
    <cs:effectRef idx="0"/>
    <cs:fontRef idx="minor">
      <a:schemeClr val="tx1"/>
    </cs:fontRef>
    <cs:defRPr sz="1000" kern="1200"/>
  </cs:legend>
  <cs:plotArea mods="allowNoFillOverride allowNoLineOverride">
    <cs:lnRef idx="0"/>
    <cs:fillRef idx="1">
      <a:schemeClr val="bg1"/>
    </cs:fillRef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seriesAxis>
  <cs:seriesLine>
    <cs:lnRef idx="1">
      <a:schemeClr val="tx1"/>
    </cs:lnRef>
    <cs:fillRef idx="0"/>
    <cs:effectRef idx="0"/>
    <cs:fontRef idx="minor">
      <a:schemeClr val="tx1"/>
    </cs:fontRef>
    <cs:spPr>
      <a:ln>
        <a:round/>
      </a:ln>
    </cs:spPr>
  </cs:seriesLine>
  <cs:title>
    <cs:lnRef idx="0"/>
    <cs:fillRef idx="0"/>
    <cs:effectRef idx="0"/>
    <cs:fontRef idx="minor">
      <a:schemeClr val="tx1"/>
    </cs:fontRef>
    <cs:defRPr sz="1800" b="1" kern="1200"/>
  </cs:title>
  <cs:trendline>
    <cs:lnRef idx="1">
      <a:schemeClr val="tx1"/>
    </cs:lnRef>
    <cs:fillRef idx="0"/>
    <cs:effectRef idx="0"/>
    <cs:fontRef idx="minor">
      <a:schemeClr val="tx1"/>
    </cs:fontRef>
    <cs:spPr>
      <a:ln cap="rnd">
        <a:round/>
      </a:ln>
    </cs:spPr>
  </cs:trendline>
  <cs:trendlineLabel>
    <cs:lnRef idx="0"/>
    <cs:fillRef idx="0"/>
    <cs:effectRef idx="0"/>
    <cs:fontRef idx="minor">
      <a:schemeClr val="tx1"/>
    </cs:fontRef>
    <cs:defRPr sz="1000" kern="1200"/>
  </cs:trendlineLabel>
  <cs:upBar>
    <cs:lnRef idx="1">
      <a:schemeClr val="tx1"/>
    </cs:lnRef>
    <cs:fillRef idx="1">
      <a:schemeClr val="dk1">
        <a:tint val="5000"/>
      </a:schemeClr>
    </cs:fillRef>
    <cs:effectRef idx="0"/>
    <cs:fontRef idx="minor">
      <a:schemeClr val="tx1"/>
    </cs:fontRef>
    <cs:spPr>
      <a:ln>
        <a:round/>
      </a:ln>
    </cs:spPr>
  </cs:upBar>
  <cs:valueAxis>
    <cs:lnRef idx="1">
      <a:schemeClr val="tx1">
        <a:tint val="75000"/>
      </a:schemeClr>
    </cs:lnRef>
    <cs:fillRef idx="0"/>
    <cs:effectRef idx="0"/>
    <cs:fontRef idx="minor">
      <a:schemeClr val="tx1"/>
    </cs:fontRef>
    <cs:spPr>
      <a:ln>
        <a:round/>
      </a:ln>
    </cs:spPr>
    <cs:defRPr sz="1000" kern="1200"/>
  </cs:valueAxis>
  <cs:wall>
    <cs:lnRef idx="0"/>
    <cs:fillRef idx="0"/>
    <cs:effectRef idx="0"/>
    <cs:fontRef idx="minor">
      <a:schemeClr val="tx1"/>
    </cs:fontRef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6" y="25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0" y="25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04.03.2025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6" y="9427090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0" y="9427090"/>
            <a:ext cx="2943595" cy="497978"/>
          </a:xfrm>
          <a:prstGeom prst="rect">
            <a:avLst/>
          </a:prstGeom>
        </p:spPr>
        <p:txBody>
          <a:bodyPr vert="horz" lIns="91054" tIns="45530" rIns="91054" bIns="45530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4" tIns="45530" rIns="91054" bIns="45530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8" y="4714419"/>
            <a:ext cx="4981471" cy="4466274"/>
          </a:xfrm>
          <a:prstGeom prst="rect">
            <a:avLst/>
          </a:prstGeom>
        </p:spPr>
        <p:txBody>
          <a:bodyPr lIns="91054" tIns="45530" rIns="91054" bIns="4553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25905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049999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513571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713594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72635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304276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304276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890790263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66174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23419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53" r:id="rId1"/>
    <p:sldLayoutId id="2147484754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chart" Target="../charts/chart1.xml"/><Relationship Id="rId7" Type="http://schemas.openxmlformats.org/officeDocument/2006/relationships/chart" Target="../charts/chart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3.xml"/><Relationship Id="rId5" Type="http://schemas.openxmlformats.org/officeDocument/2006/relationships/chart" Target="../charts/char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0.xml"/><Relationship Id="rId3" Type="http://schemas.openxmlformats.org/officeDocument/2006/relationships/image" Target="../media/image8.png"/><Relationship Id="rId7" Type="http://schemas.openxmlformats.org/officeDocument/2006/relationships/chart" Target="../charts/chart9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8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5.xml"/><Relationship Id="rId3" Type="http://schemas.openxmlformats.org/officeDocument/2006/relationships/image" Target="../media/image8.png"/><Relationship Id="rId7" Type="http://schemas.openxmlformats.org/officeDocument/2006/relationships/chart" Target="../charts/chart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2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6152751" y="211214"/>
            <a:ext cx="3706140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313" name="TextBox 312">
            <a:extLst>
              <a:ext uri="{FF2B5EF4-FFF2-40B4-BE49-F238E27FC236}">
                <a16:creationId xmlns:a16="http://schemas.microsoft.com/office/drawing/2014/main" id="{B3A02620-CBEF-4BB0-9AB8-8BB6FAE01B68}"/>
              </a:ext>
            </a:extLst>
          </p:cNvPr>
          <p:cNvSpPr txBox="1"/>
          <p:nvPr/>
        </p:nvSpPr>
        <p:spPr>
          <a:xfrm>
            <a:off x="8311149" y="1111811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314" name="Рисунок 313">
            <a:extLst>
              <a:ext uri="{FF2B5EF4-FFF2-40B4-BE49-F238E27FC236}">
                <a16:creationId xmlns:a16="http://schemas.microsoft.com/office/drawing/2014/main" id="{58FEA4F4-1EC6-4BD4-80F5-27BEAA36E2D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62972" y="1036093"/>
            <a:ext cx="445997" cy="481071"/>
          </a:xfrm>
          <a:prstGeom prst="rect">
            <a:avLst/>
          </a:prstGeom>
        </p:spPr>
      </p:pic>
      <p:sp>
        <p:nvSpPr>
          <p:cNvPr id="191" name="Прямоугольник 190">
            <a:extLst>
              <a:ext uri="{FF2B5EF4-FFF2-40B4-BE49-F238E27FC236}">
                <a16:creationId xmlns:a16="http://schemas.microsoft.com/office/drawing/2014/main" id="{67E94964-98C0-40CD-9D4B-97D283FDFAB3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292" name="Прямоугольник 291">
            <a:extLst>
              <a:ext uri="{FF2B5EF4-FFF2-40B4-BE49-F238E27FC236}">
                <a16:creationId xmlns:a16="http://schemas.microsoft.com/office/drawing/2014/main" id="{7AED5886-DC19-46E5-AC5A-C8E8689E72B1}"/>
              </a:ext>
            </a:extLst>
          </p:cNvPr>
          <p:cNvSpPr>
            <a:spLocks noChangeAspect="1"/>
          </p:cNvSpPr>
          <p:nvPr/>
        </p:nvSpPr>
        <p:spPr>
          <a:xfrm>
            <a:off x="7907521" y="1677269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93" name="object 94">
            <a:extLst>
              <a:ext uri="{FF2B5EF4-FFF2-40B4-BE49-F238E27FC236}">
                <a16:creationId xmlns:a16="http://schemas.microsoft.com/office/drawing/2014/main" id="{E7405545-8488-44AA-8706-F7AA0EFE58A4}"/>
              </a:ext>
            </a:extLst>
          </p:cNvPr>
          <p:cNvSpPr txBox="1"/>
          <p:nvPr/>
        </p:nvSpPr>
        <p:spPr>
          <a:xfrm>
            <a:off x="7996955" y="1907805"/>
            <a:ext cx="1543131" cy="431514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20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  </a:t>
            </a:r>
            <a:r>
              <a:rPr lang="en-US" sz="2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2000" spc="50" dirty="0" err="1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alln</a:t>
            </a:r>
            <a:r>
              <a:rPr lang="en-US" sz="2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2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94" name="Прямоугольник: скругленные углы 346">
            <a:extLst>
              <a:ext uri="{FF2B5EF4-FFF2-40B4-BE49-F238E27FC236}">
                <a16:creationId xmlns:a16="http://schemas.microsoft.com/office/drawing/2014/main" id="{EBE330E9-1F20-4FE8-BCF5-4540875E4A1B}"/>
              </a:ext>
            </a:extLst>
          </p:cNvPr>
          <p:cNvSpPr/>
          <p:nvPr/>
        </p:nvSpPr>
        <p:spPr>
          <a:xfrm>
            <a:off x="13436093" y="36062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95" name="TextBox 294">
            <a:extLst>
              <a:ext uri="{FF2B5EF4-FFF2-40B4-BE49-F238E27FC236}">
                <a16:creationId xmlns:a16="http://schemas.microsoft.com/office/drawing/2014/main" id="{AC68201E-DF03-4239-9559-29912F6D1245}"/>
              </a:ext>
            </a:extLst>
          </p:cNvPr>
          <p:cNvSpPr txBox="1"/>
          <p:nvPr/>
        </p:nvSpPr>
        <p:spPr>
          <a:xfrm>
            <a:off x="13282980" y="35973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6-12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8A2A46CC-FC64-417E-8C72-B9D43F71D700}"/>
              </a:ext>
            </a:extLst>
          </p:cNvPr>
          <p:cNvSpPr txBox="1"/>
          <p:nvPr/>
        </p:nvSpPr>
        <p:spPr>
          <a:xfrm>
            <a:off x="11241620" y="1656183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2F9FD284-7C4F-41FF-A7DC-B11FF6368FE1}"/>
              </a:ext>
            </a:extLst>
          </p:cNvPr>
          <p:cNvSpPr txBox="1"/>
          <p:nvPr/>
        </p:nvSpPr>
        <p:spPr>
          <a:xfrm>
            <a:off x="12520316" y="1638176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8" name="object 94">
            <a:extLst>
              <a:ext uri="{FF2B5EF4-FFF2-40B4-BE49-F238E27FC236}">
                <a16:creationId xmlns:a16="http://schemas.microsoft.com/office/drawing/2014/main" id="{BE99DE76-47BF-453E-A80E-A806FA499886}"/>
              </a:ext>
            </a:extLst>
          </p:cNvPr>
          <p:cNvSpPr txBox="1"/>
          <p:nvPr/>
        </p:nvSpPr>
        <p:spPr>
          <a:xfrm>
            <a:off x="10923039" y="1951257"/>
            <a:ext cx="1097508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 </a:t>
            </a: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cln</a:t>
            </a: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399" name="object 94">
            <a:extLst>
              <a:ext uri="{FF2B5EF4-FFF2-40B4-BE49-F238E27FC236}">
                <a16:creationId xmlns:a16="http://schemas.microsoft.com/office/drawing/2014/main" id="{F20A7F6A-38F4-4D1E-B7B4-2AE1506F7CD0}"/>
              </a:ext>
            </a:extLst>
          </p:cNvPr>
          <p:cNvSpPr txBox="1"/>
          <p:nvPr/>
        </p:nvSpPr>
        <p:spPr>
          <a:xfrm>
            <a:off x="12245625" y="1951257"/>
            <a:ext cx="981835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*worn*</a:t>
            </a: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0" name="Таблица 3">
            <a:extLst>
              <a:ext uri="{FF2B5EF4-FFF2-40B4-BE49-F238E27FC236}">
                <a16:creationId xmlns:a16="http://schemas.microsoft.com/office/drawing/2014/main" id="{9E414182-115E-4639-8E54-F05407B347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1744466"/>
              </p:ext>
            </p:extLst>
          </p:nvPr>
        </p:nvGraphicFramePr>
        <p:xfrm>
          <a:off x="10561570" y="1722506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3" name="object 94">
            <a:extLst>
              <a:ext uri="{FF2B5EF4-FFF2-40B4-BE49-F238E27FC236}">
                <a16:creationId xmlns:a16="http://schemas.microsoft.com/office/drawing/2014/main" id="{237CE2D6-62B7-4FAD-9435-E074ED71B8E8}"/>
              </a:ext>
            </a:extLst>
          </p:cNvPr>
          <p:cNvSpPr txBox="1"/>
          <p:nvPr/>
        </p:nvSpPr>
        <p:spPr>
          <a:xfrm>
            <a:off x="8209493" y="2235106"/>
            <a:ext cx="1787706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Предыдущий период</a:t>
            </a: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F48815B2-299C-4DAE-A22C-94EDEC781E5D}"/>
              </a:ext>
            </a:extLst>
          </p:cNvPr>
          <p:cNvSpPr txBox="1"/>
          <p:nvPr/>
        </p:nvSpPr>
        <p:spPr>
          <a:xfrm>
            <a:off x="8208615" y="2437899"/>
            <a:ext cx="1216587" cy="431514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20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20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allp</a:t>
            </a:r>
            <a:r>
              <a:rPr lang="en-US" sz="20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20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5" name="object 94">
            <a:extLst>
              <a:ext uri="{FF2B5EF4-FFF2-40B4-BE49-F238E27FC236}">
                <a16:creationId xmlns:a16="http://schemas.microsoft.com/office/drawing/2014/main" id="{969896E9-E9DF-4417-AEB3-EADAFF66CAC5}"/>
              </a:ext>
            </a:extLst>
          </p:cNvPr>
          <p:cNvSpPr txBox="1"/>
          <p:nvPr/>
        </p:nvSpPr>
        <p:spPr>
          <a:xfrm>
            <a:off x="11115649" y="2373739"/>
            <a:ext cx="894873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clp</a:t>
            </a: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6" name="object 94">
            <a:extLst>
              <a:ext uri="{FF2B5EF4-FFF2-40B4-BE49-F238E27FC236}">
                <a16:creationId xmlns:a16="http://schemas.microsoft.com/office/drawing/2014/main" id="{33967C10-4120-44BE-ADB3-10143EDCF343}"/>
              </a:ext>
            </a:extLst>
          </p:cNvPr>
          <p:cNvSpPr txBox="1"/>
          <p:nvPr/>
        </p:nvSpPr>
        <p:spPr>
          <a:xfrm>
            <a:off x="12384410" y="2374924"/>
            <a:ext cx="836236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r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800" spc="50" dirty="0" err="1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worp</a:t>
            </a:r>
            <a:r>
              <a:rPr lang="en-US" sz="1800" spc="50" dirty="0">
                <a:solidFill>
                  <a:srgbClr val="90909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srgbClr val="909090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7" name="object 94">
            <a:extLst>
              <a:ext uri="{FF2B5EF4-FFF2-40B4-BE49-F238E27FC236}">
                <a16:creationId xmlns:a16="http://schemas.microsoft.com/office/drawing/2014/main" id="{B34F09C6-06C6-430C-909D-3850D60D2166}"/>
              </a:ext>
            </a:extLst>
          </p:cNvPr>
          <p:cNvSpPr txBox="1"/>
          <p:nvPr/>
        </p:nvSpPr>
        <p:spPr>
          <a:xfrm>
            <a:off x="8202817" y="1655158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1200" spc="5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Отчётный период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07" name="TextBox 206">
            <a:extLst>
              <a:ext uri="{FF2B5EF4-FFF2-40B4-BE49-F238E27FC236}">
                <a16:creationId xmlns:a16="http://schemas.microsoft.com/office/drawing/2014/main" id="{A94DEAA6-21E3-4B7B-B0D6-1EC4779170AA}"/>
              </a:ext>
            </a:extLst>
          </p:cNvPr>
          <p:cNvSpPr txBox="1"/>
          <p:nvPr/>
        </p:nvSpPr>
        <p:spPr>
          <a:xfrm>
            <a:off x="13219656" y="2102963"/>
            <a:ext cx="981834" cy="446588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000" dirty="0">
                <a:solidFill>
                  <a:prstClr val="black"/>
                </a:solidFill>
                <a:latin typeface="Golos UI Medium" panose="020B0604020202020204" charset="-52"/>
                <a:cs typeface="Golos UI Medium" panose="020B0604020202020204" charset="-52"/>
              </a:rPr>
              <a:t>  </a:t>
            </a:r>
            <a:r>
              <a:rPr lang="en-US" sz="2000" dirty="0">
                <a:solidFill>
                  <a:prstClr val="black"/>
                </a:solidFill>
                <a:latin typeface="Golos UI Medium" panose="020B0604020202020204" charset="-52"/>
                <a:cs typeface="Golos UI Medium" panose="020B0604020202020204" charset="-52"/>
              </a:rPr>
              <a:t>*p*</a:t>
            </a:r>
            <a:endParaRPr kumimoji="0" lang="ru-RU" sz="2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208" name="Овал 207">
            <a:extLst>
              <a:ext uri="{FF2B5EF4-FFF2-40B4-BE49-F238E27FC236}">
                <a16:creationId xmlns:a16="http://schemas.microsoft.com/office/drawing/2014/main" id="{921480C9-4368-4954-A4D8-6496656F8B19}"/>
              </a:ext>
            </a:extLst>
          </p:cNvPr>
          <p:cNvSpPr/>
          <p:nvPr/>
        </p:nvSpPr>
        <p:spPr>
          <a:xfrm>
            <a:off x="13450577" y="1985164"/>
            <a:ext cx="612000" cy="612000"/>
          </a:xfrm>
          <a:prstGeom prst="ellipse">
            <a:avLst/>
          </a:prstGeom>
          <a:noFill/>
          <a:ln w="38100">
            <a:solidFill>
              <a:srgbClr val="EF6B6B"/>
            </a:solidFill>
            <a:miter lim="400000"/>
          </a:ln>
          <a:effectLst/>
        </p:spPr>
        <p:txBody>
          <a:bodyPr lIns="118163" tIns="118163" rIns="118163" bIns="118163" rtlCol="0" anchor="ctr"/>
          <a:lstStyle>
            <a:defPPr marL="0" marR="0" indent="0" algn="l" defTabSz="537623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058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0" marR="0" indent="0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1pPr>
            <a:lvl2pPr marL="0" marR="0" indent="134406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2pPr>
            <a:lvl3pPr marL="0" marR="0" indent="268812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3pPr>
            <a:lvl4pPr marL="0" marR="0" indent="403217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4pPr>
            <a:lvl5pPr marL="0" marR="0" indent="537623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5pPr>
            <a:lvl6pPr marL="0" marR="0" indent="672029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6pPr>
            <a:lvl7pPr marL="0" marR="0" indent="806435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7pPr>
            <a:lvl8pPr marL="0" marR="0" indent="940841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8pPr>
            <a:lvl9pPr marL="0" marR="0" indent="1075247" algn="l" defTabSz="268812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706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Helvetica"/>
                <a:ea typeface="Helvetica"/>
                <a:cs typeface="Helvetica"/>
                <a:sym typeface="Helvetica"/>
              </a:defRPr>
            </a:lvl9pPr>
          </a:lstStyle>
          <a:p>
            <a:pPr marL="0" marR="0" lvl="0" indent="0" algn="ctr" defTabSz="1061752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Helvetica Light"/>
              <a:cs typeface="Golos UI" panose="020B0604020202020204" charset="-52"/>
              <a:sym typeface="Helvetica Light"/>
            </a:endParaRPr>
          </a:p>
        </p:txBody>
      </p:sp>
      <p:sp>
        <p:nvSpPr>
          <p:cNvPr id="262" name="TextBox 42">
            <a:extLst>
              <a:ext uri="{FF2B5EF4-FFF2-40B4-BE49-F238E27FC236}">
                <a16:creationId xmlns:a16="http://schemas.microsoft.com/office/drawing/2014/main" id="{2264EE4A-FDDD-4801-9F72-86460C1CFDBC}"/>
              </a:ext>
            </a:extLst>
          </p:cNvPr>
          <p:cNvSpPr txBox="1"/>
          <p:nvPr/>
        </p:nvSpPr>
        <p:spPr>
          <a:xfrm>
            <a:off x="11643646" y="2879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*t1ao*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3" name="TextBox 43">
            <a:extLst>
              <a:ext uri="{FF2B5EF4-FFF2-40B4-BE49-F238E27FC236}">
                <a16:creationId xmlns:a16="http://schemas.microsoft.com/office/drawing/2014/main" id="{7202C375-28A7-4B82-9C23-76224A745000}"/>
              </a:ext>
            </a:extLst>
          </p:cNvPr>
          <p:cNvSpPr txBox="1"/>
          <p:nvPr/>
        </p:nvSpPr>
        <p:spPr>
          <a:xfrm>
            <a:off x="11636568" y="3239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*t2ao*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4" name="TextBox 44">
            <a:extLst>
              <a:ext uri="{FF2B5EF4-FFF2-40B4-BE49-F238E27FC236}">
                <a16:creationId xmlns:a16="http://schemas.microsoft.com/office/drawing/2014/main" id="{EF7A3956-C8D7-40CE-B5AE-AF6DF84FBBD2}"/>
              </a:ext>
            </a:extLst>
          </p:cNvPr>
          <p:cNvSpPr txBox="1"/>
          <p:nvPr/>
        </p:nvSpPr>
        <p:spPr>
          <a:xfrm>
            <a:off x="11639176" y="3581999"/>
            <a:ext cx="2520000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*t3ao*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265" name="object 94">
            <a:extLst>
              <a:ext uri="{FF2B5EF4-FFF2-40B4-BE49-F238E27FC236}">
                <a16:creationId xmlns:a16="http://schemas.microsoft.com/office/drawing/2014/main" id="{BF9096F8-5BA5-4D17-99B2-642E4B8E360C}"/>
              </a:ext>
            </a:extLst>
          </p:cNvPr>
          <p:cNvSpPr txBox="1"/>
          <p:nvPr/>
        </p:nvSpPr>
        <p:spPr>
          <a:xfrm>
            <a:off x="8241622" y="2881441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266" name="object 94">
            <a:extLst>
              <a:ext uri="{FF2B5EF4-FFF2-40B4-BE49-F238E27FC236}">
                <a16:creationId xmlns:a16="http://schemas.microsoft.com/office/drawing/2014/main" id="{C5E0B845-0B23-4CA3-B3CD-E9DCC9E475BA}"/>
              </a:ext>
            </a:extLst>
          </p:cNvPr>
          <p:cNvSpPr txBox="1"/>
          <p:nvPr/>
        </p:nvSpPr>
        <p:spPr>
          <a:xfrm>
            <a:off x="9832346" y="2851027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267" name="object 94">
            <a:extLst>
              <a:ext uri="{FF2B5EF4-FFF2-40B4-BE49-F238E27FC236}">
                <a16:creationId xmlns:a16="http://schemas.microsoft.com/office/drawing/2014/main" id="{E62C82E5-0D55-441D-BBE4-90B234264042}"/>
              </a:ext>
            </a:extLst>
          </p:cNvPr>
          <p:cNvSpPr txBox="1"/>
          <p:nvPr/>
        </p:nvSpPr>
        <p:spPr>
          <a:xfrm>
            <a:off x="8240375" y="3238767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268" name="object 94">
            <a:extLst>
              <a:ext uri="{FF2B5EF4-FFF2-40B4-BE49-F238E27FC236}">
                <a16:creationId xmlns:a16="http://schemas.microsoft.com/office/drawing/2014/main" id="{B5754E04-8E4E-487A-A67E-9DA585A5AC94}"/>
              </a:ext>
            </a:extLst>
          </p:cNvPr>
          <p:cNvSpPr txBox="1"/>
          <p:nvPr/>
        </p:nvSpPr>
        <p:spPr>
          <a:xfrm>
            <a:off x="10736071" y="2880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*t1cnt*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269" name="object 94">
            <a:extLst>
              <a:ext uri="{FF2B5EF4-FFF2-40B4-BE49-F238E27FC236}">
                <a16:creationId xmlns:a16="http://schemas.microsoft.com/office/drawing/2014/main" id="{B89EF5CF-0048-4F45-A24D-751678AB284C}"/>
              </a:ext>
            </a:extLst>
          </p:cNvPr>
          <p:cNvSpPr txBox="1"/>
          <p:nvPr/>
        </p:nvSpPr>
        <p:spPr>
          <a:xfrm>
            <a:off x="10730543" y="3240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*t2cnt*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270" name="object 94">
            <a:extLst>
              <a:ext uri="{FF2B5EF4-FFF2-40B4-BE49-F238E27FC236}">
                <a16:creationId xmlns:a16="http://schemas.microsoft.com/office/drawing/2014/main" id="{120EB210-1678-44E9-99DA-3425E0593C01}"/>
              </a:ext>
            </a:extLst>
          </p:cNvPr>
          <p:cNvSpPr txBox="1"/>
          <p:nvPr/>
        </p:nvSpPr>
        <p:spPr>
          <a:xfrm>
            <a:off x="10732751" y="35820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*t3cnt*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70AD47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15" name="Прямая соединительная линия 314">
            <a:extLst>
              <a:ext uri="{FF2B5EF4-FFF2-40B4-BE49-F238E27FC236}">
                <a16:creationId xmlns:a16="http://schemas.microsoft.com/office/drawing/2014/main" id="{53E6BE8C-3E46-45CD-8739-3FB5E563C513}"/>
              </a:ext>
            </a:extLst>
          </p:cNvPr>
          <p:cNvCxnSpPr>
            <a:cxnSpLocks/>
          </p:cNvCxnSpPr>
          <p:nvPr/>
        </p:nvCxnSpPr>
        <p:spPr>
          <a:xfrm>
            <a:off x="8251551" y="3246831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6" name="Прямая соединительная линия 315">
            <a:extLst>
              <a:ext uri="{FF2B5EF4-FFF2-40B4-BE49-F238E27FC236}">
                <a16:creationId xmlns:a16="http://schemas.microsoft.com/office/drawing/2014/main" id="{14781981-08E7-489D-9B95-8733A882E3A4}"/>
              </a:ext>
            </a:extLst>
          </p:cNvPr>
          <p:cNvCxnSpPr>
            <a:cxnSpLocks/>
          </p:cNvCxnSpPr>
          <p:nvPr/>
        </p:nvCxnSpPr>
        <p:spPr>
          <a:xfrm>
            <a:off x="8252925" y="3583571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" name="object 94">
            <a:extLst>
              <a:ext uri="{FF2B5EF4-FFF2-40B4-BE49-F238E27FC236}">
                <a16:creationId xmlns:a16="http://schemas.microsoft.com/office/drawing/2014/main" id="{A0B6AB48-4B33-46C9-8895-31FA851C6842}"/>
              </a:ext>
            </a:extLst>
          </p:cNvPr>
          <p:cNvSpPr txBox="1"/>
          <p:nvPr/>
        </p:nvSpPr>
        <p:spPr>
          <a:xfrm>
            <a:off x="8246001" y="35820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57555" y="1869512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300884"/>
              </p:ext>
            </p:extLst>
          </p:nvPr>
        </p:nvGraphicFramePr>
        <p:xfrm>
          <a:off x="783493" y="8722335"/>
          <a:ext cx="6816103" cy="158531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64371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*t1cnt*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452944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*t2cnt*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46800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*t3cnt*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86835"/>
            <a:ext cx="5506742" cy="992578"/>
            <a:chOff x="608214" y="1508069"/>
            <a:chExt cx="4726905" cy="891330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2766510" y="1659686"/>
              <a:ext cx="1590752" cy="5421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r>
                <a:rPr lang="ru-RU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alln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rgbClr val="000001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*</a:t>
              </a:r>
              <a:r>
                <a:rPr lang="en-US" sz="2000" dirty="0" err="1">
                  <a:latin typeface="Golos UI Medium" panose="020B0604020202020204" pitchFamily="34" charset="-52"/>
                  <a:cs typeface="Golos UI Medium" panose="020B0604020202020204" pitchFamily="34" charset="-52"/>
                </a:rPr>
                <a:t>pmap</a:t>
              </a:r>
              <a:r>
                <a:rPr lang="en-US" sz="2000" dirty="0">
                  <a:latin typeface="Golos UI Medium" panose="020B0604020202020204" pitchFamily="34" charset="-52"/>
                  <a:cs typeface="Golos UI Medium" panose="020B0604020202020204" pitchFamily="3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289057" y="1508069"/>
              <a:ext cx="1046062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в пересчете</a:t>
              </a:r>
              <a:b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</a:b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на 1 </a:t>
              </a:r>
              <a:r>
                <a:rPr kumimoji="0" lang="en-US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000</a:t>
              </a: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 </a:t>
              </a:r>
              <a:b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</a:b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жителей, проживающих в округе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4" name="TextBox 73">
            <a:extLst>
              <a:ext uri="{FF2B5EF4-FFF2-40B4-BE49-F238E27FC236}">
                <a16:creationId xmlns:a16="http://schemas.microsoft.com/office/drawing/2014/main" id="{2E407C37-D317-4A4E-80C2-857FA8122F67}"/>
              </a:ext>
            </a:extLst>
          </p:cNvPr>
          <p:cNvSpPr txBox="1"/>
          <p:nvPr/>
        </p:nvSpPr>
        <p:spPr>
          <a:xfrm>
            <a:off x="5544000" y="8924172"/>
            <a:ext cx="1841846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7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5C4D4AB9-8E96-4A48-9178-0F6C2F1C793C}"/>
              </a:ext>
            </a:extLst>
          </p:cNvPr>
          <p:cNvSpPr txBox="1"/>
          <p:nvPr/>
        </p:nvSpPr>
        <p:spPr>
          <a:xfrm>
            <a:off x="5544000" y="9468848"/>
            <a:ext cx="1841845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ctr" defTabSz="45711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</a:defRPr>
            </a:lvl1pPr>
          </a:lstStyle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337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774E82B0-EB6A-4839-92A7-DA2BD5B29A1B}"/>
              </a:ext>
            </a:extLst>
          </p:cNvPr>
          <p:cNvSpPr txBox="1"/>
          <p:nvPr/>
        </p:nvSpPr>
        <p:spPr>
          <a:xfrm>
            <a:off x="5544000" y="9943434"/>
            <a:ext cx="1841846" cy="298095"/>
          </a:xfrm>
          <a:prstGeom prst="rect">
            <a:avLst/>
          </a:prstGeom>
          <a:solidFill>
            <a:schemeClr val="tx1">
              <a:lumMod val="65000"/>
              <a:lumOff val="35000"/>
              <a:alpha val="63922"/>
            </a:schemeClr>
          </a:solidFill>
          <a:ln>
            <a:noFill/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ctr" defTabSz="457117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100" b="1" i="0" u="none" strike="noStrike" cap="none" spc="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</a:defRPr>
            </a:lvl1pPr>
          </a:lstStyle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337" b="0" dirty="0">
                <a:solidFill>
                  <a:schemeClr val="bg1"/>
                </a:solidFill>
              </a:rPr>
              <a:t>*t3ao*</a:t>
            </a:r>
            <a:endParaRPr kumimoji="0" lang="ru-RU" sz="1337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56" name="Прямоугольник 155">
            <a:extLst>
              <a:ext uri="{FF2B5EF4-FFF2-40B4-BE49-F238E27FC236}">
                <a16:creationId xmlns:a16="http://schemas.microsoft.com/office/drawing/2014/main" id="{4CDAFFA8-107B-4EE3-B934-5C1BCC132DA4}"/>
              </a:ext>
            </a:extLst>
          </p:cNvPr>
          <p:cNvSpPr/>
          <p:nvPr/>
        </p:nvSpPr>
        <p:spPr>
          <a:xfrm>
            <a:off x="4575880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граждан. 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 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9867877"/>
              </p:ext>
            </p:extLst>
          </p:nvPr>
        </p:nvGraphicFramePr>
        <p:xfrm>
          <a:off x="625642" y="2767893"/>
          <a:ext cx="5354372" cy="5229233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Пред. Период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383216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404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BC23BDDB-B69D-41AF-B902-8A99EC9E01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FECA4600-D28C-4C78-9B32-9A1E5E1F2BBE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defTabSz="1182381"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3" name="Овал 2">
            <a:extLst>
              <a:ext uri="{FF2B5EF4-FFF2-40B4-BE49-F238E27FC236}">
                <a16:creationId xmlns:a16="http://schemas.microsoft.com/office/drawing/2014/main" id="{9A4E7A76-484E-6797-A820-19E7BE611D68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A9695C4A-E0B6-08EF-0D23-EE732C1AC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8523334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56531B9E-F29F-A704-625B-DDD34DAFB022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6" name="Овал 5">
            <a:extLst>
              <a:ext uri="{FF2B5EF4-FFF2-40B4-BE49-F238E27FC236}">
                <a16:creationId xmlns:a16="http://schemas.microsoft.com/office/drawing/2014/main" id="{03E06438-53CB-DA55-7651-07B470A5298F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" name="Таблица 6">
            <a:extLst>
              <a:ext uri="{FF2B5EF4-FFF2-40B4-BE49-F238E27FC236}">
                <a16:creationId xmlns:a16="http://schemas.microsoft.com/office/drawing/2014/main" id="{76C58386-0012-9397-4ED0-7B4C954E56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360334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2B3EA135-19FF-7DED-FC36-3A34F1B29933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9" name="Овал 8">
            <a:extLst>
              <a:ext uri="{FF2B5EF4-FFF2-40B4-BE49-F238E27FC236}">
                <a16:creationId xmlns:a16="http://schemas.microsoft.com/office/drawing/2014/main" id="{331A12BE-61BC-F1D1-56A6-96B3C4CC64DB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0" name="Таблица 9">
            <a:extLst>
              <a:ext uri="{FF2B5EF4-FFF2-40B4-BE49-F238E27FC236}">
                <a16:creationId xmlns:a16="http://schemas.microsoft.com/office/drawing/2014/main" id="{A76992B4-2FC5-3B6A-FCBC-44E0ADFE8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648029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6310BF45-5CB5-C1B9-2CEB-E34449ECA4F9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12" name="Овал 11">
            <a:extLst>
              <a:ext uri="{FF2B5EF4-FFF2-40B4-BE49-F238E27FC236}">
                <a16:creationId xmlns:a16="http://schemas.microsoft.com/office/drawing/2014/main" id="{B910A8A7-480A-E49C-03C1-2132F6612C13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" name="Таблица 12">
            <a:extLst>
              <a:ext uri="{FF2B5EF4-FFF2-40B4-BE49-F238E27FC236}">
                <a16:creationId xmlns:a16="http://schemas.microsoft.com/office/drawing/2014/main" id="{A8C2287E-4907-ACA9-D72C-6F8C6ABD64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2964806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ADEE2D8E-D8E4-6056-DDAA-227FF5590471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15" name="Овал 14">
            <a:extLst>
              <a:ext uri="{FF2B5EF4-FFF2-40B4-BE49-F238E27FC236}">
                <a16:creationId xmlns:a16="http://schemas.microsoft.com/office/drawing/2014/main" id="{63A2CDFD-6957-D241-5B76-9B67321FE9F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6" name="Таблица 15">
            <a:extLst>
              <a:ext uri="{FF2B5EF4-FFF2-40B4-BE49-F238E27FC236}">
                <a16:creationId xmlns:a16="http://schemas.microsoft.com/office/drawing/2014/main" id="{983355FD-91B2-2BD4-BCC0-69E6B7511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5274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CDD41FF4-EA27-D25F-6BB5-1D5ECE1D5B67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8" name="Прямая соединительная линия 17">
            <a:extLst>
              <a:ext uri="{FF2B5EF4-FFF2-40B4-BE49-F238E27FC236}">
                <a16:creationId xmlns:a16="http://schemas.microsoft.com/office/drawing/2014/main" id="{C9F653DF-7C27-D67A-B50E-54770C3F7799}"/>
              </a:ext>
            </a:extLst>
          </p:cNvPr>
          <p:cNvCxnSpPr>
            <a:cxnSpLocks/>
            <a:stCxn id="6" idx="2"/>
            <a:endCxn id="6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Прямая соединительная линия 18">
            <a:extLst>
              <a:ext uri="{FF2B5EF4-FFF2-40B4-BE49-F238E27FC236}">
                <a16:creationId xmlns:a16="http://schemas.microsoft.com/office/drawing/2014/main" id="{60623177-4CFA-508C-636D-BD6800BE789C}"/>
              </a:ext>
            </a:extLst>
          </p:cNvPr>
          <p:cNvCxnSpPr>
            <a:cxnSpLocks/>
            <a:stCxn id="15" idx="2"/>
            <a:endCxn id="15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Прямая соединительная линия 19">
            <a:extLst>
              <a:ext uri="{FF2B5EF4-FFF2-40B4-BE49-F238E27FC236}">
                <a16:creationId xmlns:a16="http://schemas.microsoft.com/office/drawing/2014/main" id="{D45FA688-2E7B-0DC1-B764-326496FC9304}"/>
              </a:ext>
            </a:extLst>
          </p:cNvPr>
          <p:cNvCxnSpPr>
            <a:cxnSpLocks/>
            <a:stCxn id="12" idx="2"/>
            <a:endCxn id="12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Прямая соединительная линия 20">
            <a:extLst>
              <a:ext uri="{FF2B5EF4-FFF2-40B4-BE49-F238E27FC236}">
                <a16:creationId xmlns:a16="http://schemas.microsoft.com/office/drawing/2014/main" id="{DAEA676C-FB4F-2EEF-07D1-2DE40E61D506}"/>
              </a:ext>
            </a:extLst>
          </p:cNvPr>
          <p:cNvCxnSpPr>
            <a:cxnSpLocks/>
            <a:stCxn id="9" idx="2"/>
            <a:endCxn id="9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Овал 21">
            <a:extLst>
              <a:ext uri="{FF2B5EF4-FFF2-40B4-BE49-F238E27FC236}">
                <a16:creationId xmlns:a16="http://schemas.microsoft.com/office/drawing/2014/main" id="{1E2B2946-4205-0F09-E9AA-9351339C504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23" name="Таблица 22">
            <a:extLst>
              <a:ext uri="{FF2B5EF4-FFF2-40B4-BE49-F238E27FC236}">
                <a16:creationId xmlns:a16="http://schemas.microsoft.com/office/drawing/2014/main" id="{EB67A8BA-FAB7-2AB1-7A2F-94E1168F73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6635323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00981DD5-1255-19D4-9010-85F1D7AD4CA8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25" name="Прямая соединительная линия 24">
            <a:extLst>
              <a:ext uri="{FF2B5EF4-FFF2-40B4-BE49-F238E27FC236}">
                <a16:creationId xmlns:a16="http://schemas.microsoft.com/office/drawing/2014/main" id="{620C321D-8B23-BB08-1EB7-1B48D669D29D}"/>
              </a:ext>
            </a:extLst>
          </p:cNvPr>
          <p:cNvCxnSpPr>
            <a:cxnSpLocks/>
            <a:stCxn id="22" idx="2"/>
            <a:endCxn id="22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Овал 25">
            <a:extLst>
              <a:ext uri="{FF2B5EF4-FFF2-40B4-BE49-F238E27FC236}">
                <a16:creationId xmlns:a16="http://schemas.microsoft.com/office/drawing/2014/main" id="{5A01FCE5-C0C1-8D9F-A6D1-A7A0BAB17C82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A22F35C7-72B7-9DD2-B8B5-058854EDDEA0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28" name="Прямая соединительная линия 27">
            <a:extLst>
              <a:ext uri="{FF2B5EF4-FFF2-40B4-BE49-F238E27FC236}">
                <a16:creationId xmlns:a16="http://schemas.microsoft.com/office/drawing/2014/main" id="{996F2C18-BB94-7D34-A1FC-A8E02015D2D8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Таблица 28">
            <a:extLst>
              <a:ext uri="{FF2B5EF4-FFF2-40B4-BE49-F238E27FC236}">
                <a16:creationId xmlns:a16="http://schemas.microsoft.com/office/drawing/2014/main" id="{E20AD59D-CB5D-8E33-B3C2-680A3FD5CC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1928363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0" name="Овал 29">
            <a:extLst>
              <a:ext uri="{FF2B5EF4-FFF2-40B4-BE49-F238E27FC236}">
                <a16:creationId xmlns:a16="http://schemas.microsoft.com/office/drawing/2014/main" id="{9D8C854C-BB0E-FA88-E83C-D72AA7247723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1" name="Таблица 30">
            <a:extLst>
              <a:ext uri="{FF2B5EF4-FFF2-40B4-BE49-F238E27FC236}">
                <a16:creationId xmlns:a16="http://schemas.microsoft.com/office/drawing/2014/main" id="{45CA7D10-05DD-B798-16B4-80F43E110E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1122218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2" name="Прямоугольник 31">
            <a:extLst>
              <a:ext uri="{FF2B5EF4-FFF2-40B4-BE49-F238E27FC236}">
                <a16:creationId xmlns:a16="http://schemas.microsoft.com/office/drawing/2014/main" id="{72E7ECC8-BF25-3106-7D66-7E920CA74B4F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65652888-3EA5-299D-F013-FD9DB941E77C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Овал 33">
            <a:extLst>
              <a:ext uri="{FF2B5EF4-FFF2-40B4-BE49-F238E27FC236}">
                <a16:creationId xmlns:a16="http://schemas.microsoft.com/office/drawing/2014/main" id="{425902AC-DCE5-C1ED-BC88-6CD818356738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5" name="Таблица 34">
            <a:extLst>
              <a:ext uri="{FF2B5EF4-FFF2-40B4-BE49-F238E27FC236}">
                <a16:creationId xmlns:a16="http://schemas.microsoft.com/office/drawing/2014/main" id="{1A1593FC-19B7-DB9E-F3AD-61509AEEAA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841683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36" name="Прямоугольник 35">
            <a:extLst>
              <a:ext uri="{FF2B5EF4-FFF2-40B4-BE49-F238E27FC236}">
                <a16:creationId xmlns:a16="http://schemas.microsoft.com/office/drawing/2014/main" id="{50894BEB-D6E9-5400-C542-F46C1D4DDC3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37" name="Прямая соединительная линия 36">
            <a:extLst>
              <a:ext uri="{FF2B5EF4-FFF2-40B4-BE49-F238E27FC236}">
                <a16:creationId xmlns:a16="http://schemas.microsoft.com/office/drawing/2014/main" id="{FA0A7228-73DB-55DE-87BA-FD76F6A5675A}"/>
              </a:ext>
            </a:extLst>
          </p:cNvPr>
          <p:cNvCxnSpPr>
            <a:cxnSpLocks/>
            <a:stCxn id="34" idx="2"/>
            <a:endCxn id="34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Овал 37">
            <a:extLst>
              <a:ext uri="{FF2B5EF4-FFF2-40B4-BE49-F238E27FC236}">
                <a16:creationId xmlns:a16="http://schemas.microsoft.com/office/drawing/2014/main" id="{2133EC92-CC9F-F237-FB73-E8884768E154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39" name="Таблица 38">
            <a:extLst>
              <a:ext uri="{FF2B5EF4-FFF2-40B4-BE49-F238E27FC236}">
                <a16:creationId xmlns:a16="http://schemas.microsoft.com/office/drawing/2014/main" id="{9E526A23-2B4E-FEFD-FF3F-DE3A9BD1FF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3865137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96B08E60-5EC7-ECBA-5C05-9FB01B9D7179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41" name="Прямая соединительная линия 40">
            <a:extLst>
              <a:ext uri="{FF2B5EF4-FFF2-40B4-BE49-F238E27FC236}">
                <a16:creationId xmlns:a16="http://schemas.microsoft.com/office/drawing/2014/main" id="{081ABF01-2D83-6F52-F37D-B1A74D7B5A27}"/>
              </a:ext>
            </a:extLst>
          </p:cNvPr>
          <p:cNvCxnSpPr>
            <a:cxnSpLocks/>
            <a:stCxn id="38" idx="2"/>
            <a:endCxn id="38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Овал 41">
            <a:extLst>
              <a:ext uri="{FF2B5EF4-FFF2-40B4-BE49-F238E27FC236}">
                <a16:creationId xmlns:a16="http://schemas.microsoft.com/office/drawing/2014/main" id="{D241F411-2713-3E2B-2F13-ED88D256C4CC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43" name="Таблица 42">
            <a:extLst>
              <a:ext uri="{FF2B5EF4-FFF2-40B4-BE49-F238E27FC236}">
                <a16:creationId xmlns:a16="http://schemas.microsoft.com/office/drawing/2014/main" id="{8DB24924-7F31-98CC-D4BB-EB02BE43EB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988831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44" name="Прямоугольник 43">
            <a:extLst>
              <a:ext uri="{FF2B5EF4-FFF2-40B4-BE49-F238E27FC236}">
                <a16:creationId xmlns:a16="http://schemas.microsoft.com/office/drawing/2014/main" id="{A037FAFB-99B4-F03F-0FE1-D1B64DC47416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45" name="Прямая соединительная линия 44">
            <a:extLst>
              <a:ext uri="{FF2B5EF4-FFF2-40B4-BE49-F238E27FC236}">
                <a16:creationId xmlns:a16="http://schemas.microsoft.com/office/drawing/2014/main" id="{5BBC36DB-695E-B24A-F050-0B24BFF41166}"/>
              </a:ext>
            </a:extLst>
          </p:cNvPr>
          <p:cNvCxnSpPr>
            <a:cxnSpLocks/>
            <a:stCxn id="42" idx="2"/>
            <a:endCxn id="42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Прямая соединительная линия 45">
            <a:extLst>
              <a:ext uri="{FF2B5EF4-FFF2-40B4-BE49-F238E27FC236}">
                <a16:creationId xmlns:a16="http://schemas.microsoft.com/office/drawing/2014/main" id="{EF079DB8-8D1D-C69F-EDF5-E319CEA48F02}"/>
              </a:ext>
            </a:extLst>
          </p:cNvPr>
          <p:cNvCxnSpPr>
            <a:cxnSpLocks/>
            <a:stCxn id="3" idx="2"/>
            <a:endCxn id="3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329289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0" name="Группа 104">
            <a:extLst>
              <a:ext uri="{FF2B5EF4-FFF2-40B4-BE49-F238E27FC236}">
                <a16:creationId xmlns:a16="http://schemas.microsoft.com/office/drawing/2014/main" id="{F0731EE8-62CA-449F-8448-D910E9AAB6AB}"/>
              </a:ext>
            </a:extLst>
          </p:cNvPr>
          <p:cNvGrpSpPr/>
          <p:nvPr/>
        </p:nvGrpSpPr>
        <p:grpSpPr>
          <a:xfrm>
            <a:off x="900000" y="5237956"/>
            <a:ext cx="13392001" cy="387496"/>
            <a:chOff x="4884925" y="3510097"/>
            <a:chExt cx="7555573" cy="284386"/>
          </a:xfrm>
        </p:grpSpPr>
        <p:sp>
          <p:nvSpPr>
            <p:cNvPr id="121" name="TextBox 120">
              <a:extLst>
                <a:ext uri="{FF2B5EF4-FFF2-40B4-BE49-F238E27FC236}">
                  <a16:creationId xmlns:a16="http://schemas.microsoft.com/office/drawing/2014/main" id="{718C94BC-0306-4C7E-AE46-9063E504FD8C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122" name="Группа 72">
              <a:extLst>
                <a:ext uri="{FF2B5EF4-FFF2-40B4-BE49-F238E27FC236}">
                  <a16:creationId xmlns:a16="http://schemas.microsoft.com/office/drawing/2014/main" id="{44B267AA-B540-4A17-9410-36E2312F0FE8}"/>
                </a:ext>
              </a:extLst>
            </p:cNvPr>
            <p:cNvGrpSpPr/>
            <p:nvPr/>
          </p:nvGrpSpPr>
          <p:grpSpPr>
            <a:xfrm>
              <a:off x="4884925" y="3510097"/>
              <a:ext cx="7555573" cy="219416"/>
              <a:chOff x="4884925" y="4156273"/>
              <a:chExt cx="7555573" cy="219416"/>
            </a:xfrm>
          </p:grpSpPr>
          <p:sp>
            <p:nvSpPr>
              <p:cNvPr id="123" name="TextBox 122">
                <a:extLst>
                  <a:ext uri="{FF2B5EF4-FFF2-40B4-BE49-F238E27FC236}">
                    <a16:creationId xmlns:a16="http://schemas.microsoft.com/office/drawing/2014/main" id="{F1CD4BFA-9DE4-497E-9FFD-8D6C4E9B3914}"/>
                  </a:ext>
                </a:extLst>
              </p:cNvPr>
              <p:cNvSpPr txBox="1"/>
              <p:nvPr/>
            </p:nvSpPr>
            <p:spPr>
              <a:xfrm>
                <a:off x="9758015" y="4156305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t0d8*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124" name="Группа 49">
                <a:extLst>
                  <a:ext uri="{FF2B5EF4-FFF2-40B4-BE49-F238E27FC236}">
                    <a16:creationId xmlns:a16="http://schemas.microsoft.com/office/drawing/2014/main" id="{DDEB3AAD-A584-4986-B82D-F42B424D386A}"/>
                  </a:ext>
                </a:extLst>
              </p:cNvPr>
              <p:cNvGrpSpPr/>
              <p:nvPr/>
            </p:nvGrpSpPr>
            <p:grpSpPr>
              <a:xfrm>
                <a:off x="4884925" y="4156273"/>
                <a:ext cx="7555573" cy="219416"/>
                <a:chOff x="4884925" y="4156273"/>
                <a:chExt cx="7555573" cy="219416"/>
              </a:xfrm>
            </p:grpSpPr>
            <p:grpSp>
              <p:nvGrpSpPr>
                <p:cNvPr id="125" name="Группа 48">
                  <a:extLst>
                    <a:ext uri="{FF2B5EF4-FFF2-40B4-BE49-F238E27FC236}">
                      <a16:creationId xmlns:a16="http://schemas.microsoft.com/office/drawing/2014/main" id="{369CFE26-DCA7-491E-8ED9-9A60739AFA6D}"/>
                    </a:ext>
                  </a:extLst>
                </p:cNvPr>
                <p:cNvGrpSpPr/>
                <p:nvPr/>
              </p:nvGrpSpPr>
              <p:grpSpPr>
                <a:xfrm>
                  <a:off x="4884925" y="4156273"/>
                  <a:ext cx="6174446" cy="219416"/>
                  <a:chOff x="4884925" y="4156273"/>
                  <a:chExt cx="6174446" cy="219416"/>
                </a:xfrm>
              </p:grpSpPr>
              <p:grpSp>
                <p:nvGrpSpPr>
                  <p:cNvPr id="127" name="Группа 47">
                    <a:extLst>
                      <a:ext uri="{FF2B5EF4-FFF2-40B4-BE49-F238E27FC236}">
                        <a16:creationId xmlns:a16="http://schemas.microsoft.com/office/drawing/2014/main" id="{FC9A175A-6376-4EFB-9FC0-48AA49467A81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273"/>
                    <a:ext cx="4773009" cy="219416"/>
                    <a:chOff x="4884925" y="4156273"/>
                    <a:chExt cx="4773009" cy="219416"/>
                  </a:xfrm>
                </p:grpSpPr>
                <p:grpSp>
                  <p:nvGrpSpPr>
                    <p:cNvPr id="129" name="Группа 46">
                      <a:extLst>
                        <a:ext uri="{FF2B5EF4-FFF2-40B4-BE49-F238E27FC236}">
                          <a16:creationId xmlns:a16="http://schemas.microsoft.com/office/drawing/2014/main" id="{BCED6FDF-B8B8-4206-BA2F-F3D1411CF46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273"/>
                      <a:ext cx="4062136" cy="219416"/>
                      <a:chOff x="4884925" y="4156273"/>
                      <a:chExt cx="4062136" cy="219416"/>
                    </a:xfrm>
                  </p:grpSpPr>
                  <p:grpSp>
                    <p:nvGrpSpPr>
                      <p:cNvPr id="131" name="Группа 45">
                        <a:extLst>
                          <a:ext uri="{FF2B5EF4-FFF2-40B4-BE49-F238E27FC236}">
                            <a16:creationId xmlns:a16="http://schemas.microsoft.com/office/drawing/2014/main" id="{C82F618F-9A44-41B9-AE1E-61D11E0E44F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273"/>
                        <a:ext cx="3370357" cy="219416"/>
                        <a:chOff x="4884925" y="4156273"/>
                        <a:chExt cx="3370357" cy="219416"/>
                      </a:xfrm>
                    </p:grpSpPr>
                    <p:grpSp>
                      <p:nvGrpSpPr>
                        <p:cNvPr id="133" name="Группа 44">
                          <a:extLst>
                            <a:ext uri="{FF2B5EF4-FFF2-40B4-BE49-F238E27FC236}">
                              <a16:creationId xmlns:a16="http://schemas.microsoft.com/office/drawing/2014/main" id="{6CA76325-FA75-41B0-A0E3-E29836B9C613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273"/>
                          <a:ext cx="2681009" cy="219406"/>
                          <a:chOff x="4884925" y="4156273"/>
                          <a:chExt cx="2681009" cy="219406"/>
                        </a:xfrm>
                      </p:grpSpPr>
                      <p:grpSp>
                        <p:nvGrpSpPr>
                          <p:cNvPr id="135" name="Группа 43">
                            <a:extLst>
                              <a:ext uri="{FF2B5EF4-FFF2-40B4-BE49-F238E27FC236}">
                                <a16:creationId xmlns:a16="http://schemas.microsoft.com/office/drawing/2014/main" id="{54BC7DAC-9B14-4B70-9CAA-214D64B8B0C2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273"/>
                            <a:ext cx="1990447" cy="219406"/>
                            <a:chOff x="4884925" y="4156273"/>
                            <a:chExt cx="1990447" cy="219406"/>
                          </a:xfrm>
                        </p:grpSpPr>
                        <p:grpSp>
                          <p:nvGrpSpPr>
                            <p:cNvPr id="137" name="Группа 42">
                              <a:extLst>
                                <a:ext uri="{FF2B5EF4-FFF2-40B4-BE49-F238E27FC236}">
                                  <a16:creationId xmlns:a16="http://schemas.microsoft.com/office/drawing/2014/main" id="{88F62A13-D6AF-4EDF-8A87-18C3F904703F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273"/>
                              <a:ext cx="1279573" cy="219406"/>
                              <a:chOff x="4884925" y="4156273"/>
                              <a:chExt cx="1279573" cy="219406"/>
                            </a:xfrm>
                          </p:grpSpPr>
                          <p:sp>
                            <p:nvSpPr>
                              <p:cNvPr id="139" name="TextBox 138">
                                <a:extLst>
                                  <a:ext uri="{FF2B5EF4-FFF2-40B4-BE49-F238E27FC236}">
                                    <a16:creationId xmlns:a16="http://schemas.microsoft.com/office/drawing/2014/main" id="{7A8474EC-4FBC-4A3D-9D41-142D2AA28718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273"/>
                                <a:ext cx="588723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t0d1*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40" name="TextBox 139">
                                <a:extLst>
                                  <a:ext uri="{FF2B5EF4-FFF2-40B4-BE49-F238E27FC236}">
                                    <a16:creationId xmlns:a16="http://schemas.microsoft.com/office/drawing/2014/main" id="{B6960CD6-274D-41DE-81E1-55E662133DBA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575488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t0d2*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38" name="TextBox 137">
                              <a:extLst>
                                <a:ext uri="{FF2B5EF4-FFF2-40B4-BE49-F238E27FC236}">
                                  <a16:creationId xmlns:a16="http://schemas.microsoft.com/office/drawing/2014/main" id="{2F8A66B9-7DF6-43F7-9843-40B403CE7E61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286362" y="4156305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t0d3*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36" name="TextBox 135">
                            <a:extLst>
                              <a:ext uri="{FF2B5EF4-FFF2-40B4-BE49-F238E27FC236}">
                                <a16:creationId xmlns:a16="http://schemas.microsoft.com/office/drawing/2014/main" id="{5FBCD1FD-2D73-4765-983A-8B21E3DA4FDA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976924" y="4156305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t0d4*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34" name="TextBox 133">
                          <a:extLst>
                            <a:ext uri="{FF2B5EF4-FFF2-40B4-BE49-F238E27FC236}">
                              <a16:creationId xmlns:a16="http://schemas.microsoft.com/office/drawing/2014/main" id="{607164ED-D597-47C4-A803-20BFF062DD6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666272" y="4156315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t0d5*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32" name="TextBox 131">
                        <a:extLst>
                          <a:ext uri="{FF2B5EF4-FFF2-40B4-BE49-F238E27FC236}">
                            <a16:creationId xmlns:a16="http://schemas.microsoft.com/office/drawing/2014/main" id="{132B802C-3F02-4A80-BD7D-99D3B588CB64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358051" y="4156305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t0d6*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130" name="TextBox 129">
                      <a:extLst>
                        <a:ext uri="{FF2B5EF4-FFF2-40B4-BE49-F238E27FC236}">
                          <a16:creationId xmlns:a16="http://schemas.microsoft.com/office/drawing/2014/main" id="{3D4B60C2-D86F-41D7-83B2-8B41ED043FA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68924" y="4156305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t0d7*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128" name="TextBox 127">
                    <a:extLst>
                      <a:ext uri="{FF2B5EF4-FFF2-40B4-BE49-F238E27FC236}">
                        <a16:creationId xmlns:a16="http://schemas.microsoft.com/office/drawing/2014/main" id="{C1B69B20-826C-4E2C-B772-6D9FBDEFF473}"/>
                      </a:ext>
                    </a:extLst>
                  </p:cNvPr>
                  <p:cNvSpPr txBox="1"/>
                  <p:nvPr/>
                </p:nvSpPr>
                <p:spPr>
                  <a:xfrm>
                    <a:off x="10470361" y="4156305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t0d9*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126" name="TextBox 125">
                  <a:extLst>
                    <a:ext uri="{FF2B5EF4-FFF2-40B4-BE49-F238E27FC236}">
                      <a16:creationId xmlns:a16="http://schemas.microsoft.com/office/drawing/2014/main" id="{BC437307-AD07-4CD9-AAF5-7CEA73E85EF8}"/>
                    </a:ext>
                  </a:extLst>
                </p:cNvPr>
                <p:cNvSpPr txBox="1"/>
                <p:nvPr/>
              </p:nvSpPr>
              <p:spPr>
                <a:xfrm>
                  <a:off x="11851488" y="4156305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t0d11*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19" name="Диаграмма 118">
            <a:extLst>
              <a:ext uri="{FF2B5EF4-FFF2-40B4-BE49-F238E27FC236}">
                <a16:creationId xmlns:a16="http://schemas.microsoft.com/office/drawing/2014/main" id="{617D2B7A-FF0A-406B-B2A6-93D5F9DFF48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86228779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9" name="Таблица 3">
            <a:extLst>
              <a:ext uri="{FF2B5EF4-FFF2-40B4-BE49-F238E27FC236}">
                <a16:creationId xmlns:a16="http://schemas.microsoft.com/office/drawing/2014/main" id="{E27833DD-51CA-40E5-A89D-C67A87F76EFF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5" name="TextBox 44">
            <a:extLst>
              <a:ext uri="{FF2B5EF4-FFF2-40B4-BE49-F238E27FC236}">
                <a16:creationId xmlns:a16="http://schemas.microsoft.com/office/drawing/2014/main" id="{64C6AE6E-DF5B-492D-9C9B-9C93BC81FEE8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65F73AE7-9F9A-44BB-AEA9-B83F02491B69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53" name="object 44">
            <a:extLst>
              <a:ext uri="{FF2B5EF4-FFF2-40B4-BE49-F238E27FC236}">
                <a16:creationId xmlns:a16="http://schemas.microsoft.com/office/drawing/2014/main" id="{0524F620-8EA6-4D36-BD87-7C4F894048A2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1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*theme1*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260D001-6455-460A-8B89-E3E6B9146FF5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724011CD-39B5-4D77-B673-079723EF1DAD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5C326E5-1411-462B-B26C-602AC995F74C}"/>
              </a:ext>
            </a:extLst>
          </p:cNvPr>
          <p:cNvSpPr txBox="1"/>
          <p:nvPr/>
        </p:nvSpPr>
        <p:spPr>
          <a:xfrm>
            <a:off x="1201630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62" name="TextBox 1">
            <a:extLst>
              <a:ext uri="{FF2B5EF4-FFF2-40B4-BE49-F238E27FC236}">
                <a16:creationId xmlns:a16="http://schemas.microsoft.com/office/drawing/2014/main" id="{0B29DED1-E007-4069-A831-C03D6BE03CB9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3" name="TextBox 1">
            <a:extLst>
              <a:ext uri="{FF2B5EF4-FFF2-40B4-BE49-F238E27FC236}">
                <a16:creationId xmlns:a16="http://schemas.microsoft.com/office/drawing/2014/main" id="{CEE063EB-CFE7-4BDA-B67B-39AD750FE8B2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4" name="TextBox 1">
            <a:extLst>
              <a:ext uri="{FF2B5EF4-FFF2-40B4-BE49-F238E27FC236}">
                <a16:creationId xmlns:a16="http://schemas.microsoft.com/office/drawing/2014/main" id="{4C5A7FAC-FC99-409D-8FFA-6CE9A8B94FE0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*t0as3*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38DB9A85-94CD-4193-B6A4-DA12F3A9E1A9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77" name="Прямая соединительная линия 76">
            <a:extLst>
              <a:ext uri="{FF2B5EF4-FFF2-40B4-BE49-F238E27FC236}">
                <a16:creationId xmlns:a16="http://schemas.microsoft.com/office/drawing/2014/main" id="{E8C9ECC0-5622-4304-9958-86CA20861EB4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Прямоугольник 77">
            <a:extLst>
              <a:ext uri="{FF2B5EF4-FFF2-40B4-BE49-F238E27FC236}">
                <a16:creationId xmlns:a16="http://schemas.microsoft.com/office/drawing/2014/main" id="{392C3DF6-1AF2-48E4-BA37-10FFF314451A}"/>
              </a:ext>
            </a:extLst>
          </p:cNvPr>
          <p:cNvSpPr/>
          <p:nvPr/>
        </p:nvSpPr>
        <p:spPr>
          <a:xfrm>
            <a:off x="4587738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1E188B0-6796-4AB4-B1FE-9D964116BF2C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pic>
        <p:nvPicPr>
          <p:cNvPr id="99" name="Рисунок 98">
            <a:extLst>
              <a:ext uri="{FF2B5EF4-FFF2-40B4-BE49-F238E27FC236}">
                <a16:creationId xmlns:a16="http://schemas.microsoft.com/office/drawing/2014/main" id="{9A10351C-467D-4421-9BA9-0776AC294D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sp>
        <p:nvSpPr>
          <p:cNvPr id="95" name="Прямоугольник 94">
            <a:extLst>
              <a:ext uri="{FF2B5EF4-FFF2-40B4-BE49-F238E27FC236}">
                <a16:creationId xmlns:a16="http://schemas.microsoft.com/office/drawing/2014/main" id="{1BFBC802-5CB5-422D-B5ED-3E4F349F815C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D6061731-D805-4E9A-B29D-6314AFD6F2A8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DFE67453-7DAF-4134-96A0-57DE3249E459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968F6B5D-82B2-4F2F-9D50-AA30A3316B0F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AD8EFAD-F7A1-4110-80EC-0C54A33DB942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103" name="object 39">
            <a:extLst>
              <a:ext uri="{FF2B5EF4-FFF2-40B4-BE49-F238E27FC236}">
                <a16:creationId xmlns:a16="http://schemas.microsoft.com/office/drawing/2014/main" id="{3C0DC0A0-F6B2-437A-8832-073DAA88E9E1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4" name="object 39">
            <a:extLst>
              <a:ext uri="{FF2B5EF4-FFF2-40B4-BE49-F238E27FC236}">
                <a16:creationId xmlns:a16="http://schemas.microsoft.com/office/drawing/2014/main" id="{8AA73B4B-9B7D-4C32-B0B4-EE8957CEE826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t1prc*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5" name="object 39">
            <a:extLst>
              <a:ext uri="{FF2B5EF4-FFF2-40B4-BE49-F238E27FC236}">
                <a16:creationId xmlns:a16="http://schemas.microsoft.com/office/drawing/2014/main" id="{622159BA-50CA-4916-B9A0-2D335AA9D14A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6" name="object 39">
            <a:extLst>
              <a:ext uri="{FF2B5EF4-FFF2-40B4-BE49-F238E27FC236}">
                <a16:creationId xmlns:a16="http://schemas.microsoft.com/office/drawing/2014/main" id="{708C3C99-959C-450B-80C0-2BC3933FEFE6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7" name="object 39">
            <a:extLst>
              <a:ext uri="{FF2B5EF4-FFF2-40B4-BE49-F238E27FC236}">
                <a16:creationId xmlns:a16="http://schemas.microsoft.com/office/drawing/2014/main" id="{584B547B-1575-4300-B00C-06E481105E94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8" name="object 39">
            <a:extLst>
              <a:ext uri="{FF2B5EF4-FFF2-40B4-BE49-F238E27FC236}">
                <a16:creationId xmlns:a16="http://schemas.microsoft.com/office/drawing/2014/main" id="{06F4AC18-96D6-4202-A354-B769F72A0D26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*t1cc*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1" name="Диаграмма 140">
            <a:extLst>
              <a:ext uri="{FF2B5EF4-FFF2-40B4-BE49-F238E27FC236}">
                <a16:creationId xmlns:a16="http://schemas.microsoft.com/office/drawing/2014/main" id="{7DF21B0C-37C5-4D71-8DA2-470C791518D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99825578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42" name="TextBox 141">
            <a:extLst>
              <a:ext uri="{FF2B5EF4-FFF2-40B4-BE49-F238E27FC236}">
                <a16:creationId xmlns:a16="http://schemas.microsoft.com/office/drawing/2014/main" id="{A6FF12B3-338A-4D02-8758-70C4066AF946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9907D05-7FEB-4FBB-B0B3-1F4FBA876E72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1E6353C0-0165-4B97-97AA-EAE690ABAE18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45" name="Диаграмма 144">
            <a:extLst>
              <a:ext uri="{FF2B5EF4-FFF2-40B4-BE49-F238E27FC236}">
                <a16:creationId xmlns:a16="http://schemas.microsoft.com/office/drawing/2014/main" id="{5F21195F-8490-4265-A00A-BD3AB4ED8E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90925275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46" name="TextBox 145">
            <a:extLst>
              <a:ext uri="{FF2B5EF4-FFF2-40B4-BE49-F238E27FC236}">
                <a16:creationId xmlns:a16="http://schemas.microsoft.com/office/drawing/2014/main" id="{CAD0A12A-1CD0-4026-84EC-46920C577B4D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9B32BBB7-8939-4500-A501-9764BA0DCF18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A26B05F8-6F1B-428D-B385-A504ED9F509E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49" name="Диаграмма 148">
            <a:extLst>
              <a:ext uri="{FF2B5EF4-FFF2-40B4-BE49-F238E27FC236}">
                <a16:creationId xmlns:a16="http://schemas.microsoft.com/office/drawing/2014/main" id="{3CAC35AF-F16C-44CD-8771-024423F344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68049203"/>
              </p:ext>
            </p:extLst>
          </p:nvPr>
        </p:nvGraphicFramePr>
        <p:xfrm>
          <a:off x="10085788" y="6845231"/>
          <a:ext cx="4991525" cy="31887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0" name="TextBox 149">
            <a:extLst>
              <a:ext uri="{FF2B5EF4-FFF2-40B4-BE49-F238E27FC236}">
                <a16:creationId xmlns:a16="http://schemas.microsoft.com/office/drawing/2014/main" id="{CC5B82D7-45CE-4F8F-B3A2-265AC68667BE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4FF1A2A0-4B26-462B-88D4-A99DD154AD34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9DACF2FA-6ACC-42EE-A083-E3D97787AE19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t0o3d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96" name="Таблица 3">
            <a:extLst>
              <a:ext uri="{FF2B5EF4-FFF2-40B4-BE49-F238E27FC236}">
                <a16:creationId xmlns:a16="http://schemas.microsoft.com/office/drawing/2014/main" id="{A62A9CEC-2CDF-4814-A06A-380213C4282B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58" name="TextBox 157">
            <a:extLst>
              <a:ext uri="{FF2B5EF4-FFF2-40B4-BE49-F238E27FC236}">
                <a16:creationId xmlns:a16="http://schemas.microsoft.com/office/drawing/2014/main" id="{CCDAC034-E5BA-45B8-A0D9-843CC080A0ED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9" name="Таблица 3">
            <a:extLst>
              <a:ext uri="{FF2B5EF4-FFF2-40B4-BE49-F238E27FC236}">
                <a16:creationId xmlns:a16="http://schemas.microsoft.com/office/drawing/2014/main" id="{37E79802-7915-4EF0-A300-0B5770F9E882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60" name="TextBox 159">
            <a:extLst>
              <a:ext uri="{FF2B5EF4-FFF2-40B4-BE49-F238E27FC236}">
                <a16:creationId xmlns:a16="http://schemas.microsoft.com/office/drawing/2014/main" id="{417BA9ED-DCA5-4349-8FF5-8D75E527EE1A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40ED066-FF7E-4D1E-B255-A55850150EA7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2" name="TextBox 161">
            <a:extLst>
              <a:ext uri="{FF2B5EF4-FFF2-40B4-BE49-F238E27FC236}">
                <a16:creationId xmlns:a16="http://schemas.microsoft.com/office/drawing/2014/main" id="{DE2BBF73-494A-445D-8919-6C21C4F9F0C3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C6B9F266-E1BD-4634-A500-F42BFD3C86B3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EDAAD2A-DE6D-41C8-8156-F1590BB5E2F9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5" name="TextBox 164">
            <a:extLst>
              <a:ext uri="{FF2B5EF4-FFF2-40B4-BE49-F238E27FC236}">
                <a16:creationId xmlns:a16="http://schemas.microsoft.com/office/drawing/2014/main" id="{906EEC3C-3DB5-4598-ADB0-7AC6AF102765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38BED8CB-3E2E-4C37-859C-BDD0308441D6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8D8E3BC6-AA75-45AD-87F5-BC68639BA1D6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D6DE0D58-D9F1-4BB0-A4D3-3CE7276B1DB8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BDD1A5DB-FD52-416D-9B03-E74B085FFA81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9B1C39DA-B031-4DE8-B5BE-84ECE5CA2937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2C2855AF-A817-409C-82B3-6BA97DB244CD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3A60FE5D-23FE-4F30-8819-6E806C734C28}"/>
              </a:ext>
            </a:extLst>
          </p:cNvPr>
          <p:cNvCxnSpPr>
            <a:cxnSpLocks/>
          </p:cNvCxnSpPr>
          <p:nvPr/>
        </p:nvCxnSpPr>
        <p:spPr>
          <a:xfrm flipV="1">
            <a:off x="15241574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TextBox 172">
            <a:extLst>
              <a:ext uri="{FF2B5EF4-FFF2-40B4-BE49-F238E27FC236}">
                <a16:creationId xmlns:a16="http://schemas.microsoft.com/office/drawing/2014/main" id="{05C03359-AEA9-49F5-8977-3B939D09BCFA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7DCF3BD6-D34E-4359-BAD6-63C594C94D3B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75" name="Диаграмма 174">
            <a:extLst>
              <a:ext uri="{FF2B5EF4-FFF2-40B4-BE49-F238E27FC236}">
                <a16:creationId xmlns:a16="http://schemas.microsoft.com/office/drawing/2014/main" id="{EB1A8E77-3592-4971-BEBE-B5A3A844D0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4370236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288318530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Прямоугольник 157">
            <a:extLst>
              <a:ext uri="{FF2B5EF4-FFF2-40B4-BE49-F238E27FC236}">
                <a16:creationId xmlns:a16="http://schemas.microsoft.com/office/drawing/2014/main" id="{211640A2-AB39-4C4B-9AB4-EF4221395438}"/>
              </a:ext>
            </a:extLst>
          </p:cNvPr>
          <p:cNvSpPr/>
          <p:nvPr/>
        </p:nvSpPr>
        <p:spPr>
          <a:xfrm>
            <a:off x="4581099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2.3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pic>
        <p:nvPicPr>
          <p:cNvPr id="84" name="Рисунок 83">
            <a:extLst>
              <a:ext uri="{FF2B5EF4-FFF2-40B4-BE49-F238E27FC236}">
                <a16:creationId xmlns:a16="http://schemas.microsoft.com/office/drawing/2014/main" id="{98844B5D-BDA4-4B11-A549-E83FFCD324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6" y="315460"/>
            <a:ext cx="438150" cy="476250"/>
          </a:xfrm>
          <a:prstGeom prst="rect">
            <a:avLst/>
          </a:prstGeom>
        </p:spPr>
      </p:pic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A4574BE5-0FA6-4B9B-94A9-6C2BB1B21D79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86" name="Группа 104">
            <a:extLst>
              <a:ext uri="{FF2B5EF4-FFF2-40B4-BE49-F238E27FC236}">
                <a16:creationId xmlns:a16="http://schemas.microsoft.com/office/drawing/2014/main" id="{F1AAF4BA-724D-418D-877A-6338C07F7245}"/>
              </a:ext>
            </a:extLst>
          </p:cNvPr>
          <p:cNvGrpSpPr/>
          <p:nvPr/>
        </p:nvGrpSpPr>
        <p:grpSpPr>
          <a:xfrm>
            <a:off x="900000" y="5237995"/>
            <a:ext cx="13392000" cy="387452"/>
            <a:chOff x="4884925" y="3510129"/>
            <a:chExt cx="7555573" cy="284354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FDDD39B-F0EE-486B-98DB-E462C44EBF59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88" name="Группа 72">
              <a:extLst>
                <a:ext uri="{FF2B5EF4-FFF2-40B4-BE49-F238E27FC236}">
                  <a16:creationId xmlns:a16="http://schemas.microsoft.com/office/drawing/2014/main" id="{496CB2BB-A0D5-4F04-8C87-395DDF4E2E50}"/>
                </a:ext>
              </a:extLst>
            </p:cNvPr>
            <p:cNvGrpSpPr/>
            <p:nvPr/>
          </p:nvGrpSpPr>
          <p:grpSpPr>
            <a:xfrm>
              <a:off x="4884925" y="3510129"/>
              <a:ext cx="7555573" cy="219378"/>
              <a:chOff x="4884925" y="4156305"/>
              <a:chExt cx="7555573" cy="219378"/>
            </a:xfrm>
          </p:grpSpPr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1229D2F7-9DC3-4FF3-9A2A-EE34AA731837}"/>
                  </a:ext>
                </a:extLst>
              </p:cNvPr>
              <p:cNvSpPr txBox="1"/>
              <p:nvPr/>
            </p:nvSpPr>
            <p:spPr>
              <a:xfrm>
                <a:off x="9758014" y="4156309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t1d8*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90" name="Группа 49">
                <a:extLst>
                  <a:ext uri="{FF2B5EF4-FFF2-40B4-BE49-F238E27FC236}">
                    <a16:creationId xmlns:a16="http://schemas.microsoft.com/office/drawing/2014/main" id="{1EDBC69C-33CD-4027-BCA1-BE4D756FB8C0}"/>
                  </a:ext>
                </a:extLst>
              </p:cNvPr>
              <p:cNvGrpSpPr/>
              <p:nvPr/>
            </p:nvGrpSpPr>
            <p:grpSpPr>
              <a:xfrm>
                <a:off x="4884925" y="4156305"/>
                <a:ext cx="7555573" cy="219378"/>
                <a:chOff x="4884925" y="4156305"/>
                <a:chExt cx="7555573" cy="219378"/>
              </a:xfrm>
            </p:grpSpPr>
            <p:grpSp>
              <p:nvGrpSpPr>
                <p:cNvPr id="91" name="Группа 48">
                  <a:extLst>
                    <a:ext uri="{FF2B5EF4-FFF2-40B4-BE49-F238E27FC236}">
                      <a16:creationId xmlns:a16="http://schemas.microsoft.com/office/drawing/2014/main" id="{84EDC4E5-33EE-442B-9396-FE9BE1C78ABF}"/>
                    </a:ext>
                  </a:extLst>
                </p:cNvPr>
                <p:cNvGrpSpPr/>
                <p:nvPr/>
              </p:nvGrpSpPr>
              <p:grpSpPr>
                <a:xfrm>
                  <a:off x="4884925" y="4156305"/>
                  <a:ext cx="6164292" cy="219378"/>
                  <a:chOff x="4884925" y="4156305"/>
                  <a:chExt cx="6164292" cy="219378"/>
                </a:xfrm>
              </p:grpSpPr>
              <p:grpSp>
                <p:nvGrpSpPr>
                  <p:cNvPr id="93" name="Группа 47">
                    <a:extLst>
                      <a:ext uri="{FF2B5EF4-FFF2-40B4-BE49-F238E27FC236}">
                        <a16:creationId xmlns:a16="http://schemas.microsoft.com/office/drawing/2014/main" id="{43297416-EA01-4995-9A82-530CC6125E4F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305"/>
                    <a:ext cx="4773010" cy="219378"/>
                    <a:chOff x="4884925" y="4156305"/>
                    <a:chExt cx="4773010" cy="219378"/>
                  </a:xfrm>
                </p:grpSpPr>
                <p:grpSp>
                  <p:nvGrpSpPr>
                    <p:cNvPr id="95" name="Группа 46">
                      <a:extLst>
                        <a:ext uri="{FF2B5EF4-FFF2-40B4-BE49-F238E27FC236}">
                          <a16:creationId xmlns:a16="http://schemas.microsoft.com/office/drawing/2014/main" id="{766B7DE5-1573-49A8-8E7A-C80CA45051D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305"/>
                      <a:ext cx="4062136" cy="219378"/>
                      <a:chOff x="4884925" y="4156305"/>
                      <a:chExt cx="4062136" cy="219378"/>
                    </a:xfrm>
                  </p:grpSpPr>
                  <p:grpSp>
                    <p:nvGrpSpPr>
                      <p:cNvPr id="97" name="Группа 45">
                        <a:extLst>
                          <a:ext uri="{FF2B5EF4-FFF2-40B4-BE49-F238E27FC236}">
                            <a16:creationId xmlns:a16="http://schemas.microsoft.com/office/drawing/2014/main" id="{418F6DA1-A278-4402-B957-6DE9D3A36D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305"/>
                        <a:ext cx="3371573" cy="219378"/>
                        <a:chOff x="4884925" y="4156305"/>
                        <a:chExt cx="3371573" cy="219378"/>
                      </a:xfrm>
                    </p:grpSpPr>
                    <p:grpSp>
                      <p:nvGrpSpPr>
                        <p:cNvPr id="160" name="Группа 44">
                          <a:extLst>
                            <a:ext uri="{FF2B5EF4-FFF2-40B4-BE49-F238E27FC236}">
                              <a16:creationId xmlns:a16="http://schemas.microsoft.com/office/drawing/2014/main" id="{9129716E-64BC-490B-BADD-AEC116B7F8CC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305"/>
                          <a:ext cx="2681010" cy="219378"/>
                          <a:chOff x="4884925" y="4156305"/>
                          <a:chExt cx="2681010" cy="219378"/>
                        </a:xfrm>
                      </p:grpSpPr>
                      <p:grpSp>
                        <p:nvGrpSpPr>
                          <p:cNvPr id="162" name="Группа 43">
                            <a:extLst>
                              <a:ext uri="{FF2B5EF4-FFF2-40B4-BE49-F238E27FC236}">
                                <a16:creationId xmlns:a16="http://schemas.microsoft.com/office/drawing/2014/main" id="{6E176EAC-8BF0-4644-A0FD-6DE702D16F59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305"/>
                            <a:ext cx="1980292" cy="219378"/>
                            <a:chOff x="4884925" y="4156305"/>
                            <a:chExt cx="1980292" cy="219378"/>
                          </a:xfrm>
                        </p:grpSpPr>
                        <p:grpSp>
                          <p:nvGrpSpPr>
                            <p:cNvPr id="165" name="Группа 42">
                              <a:extLst>
                                <a:ext uri="{FF2B5EF4-FFF2-40B4-BE49-F238E27FC236}">
                                  <a16:creationId xmlns:a16="http://schemas.microsoft.com/office/drawing/2014/main" id="{E135BEBE-AF7E-435A-8615-A852E8B02102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305"/>
                              <a:ext cx="1279573" cy="219378"/>
                              <a:chOff x="4884925" y="4156305"/>
                              <a:chExt cx="1279573" cy="219378"/>
                            </a:xfrm>
                          </p:grpSpPr>
                          <p:sp>
                            <p:nvSpPr>
                              <p:cNvPr id="167" name="TextBox 166">
                                <a:extLst>
                                  <a:ext uri="{FF2B5EF4-FFF2-40B4-BE49-F238E27FC236}">
                                    <a16:creationId xmlns:a16="http://schemas.microsoft.com/office/drawing/2014/main" id="{BDD4C0D9-D432-4FF0-8679-8F06F33B7F08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t1d1*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68" name="TextBox 167">
                                <a:extLst>
                                  <a:ext uri="{FF2B5EF4-FFF2-40B4-BE49-F238E27FC236}">
                                    <a16:creationId xmlns:a16="http://schemas.microsoft.com/office/drawing/2014/main" id="{57C554F8-3586-499F-A497-085F375FE783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575488" y="4156309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t1d2*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66" name="TextBox 165">
                              <a:extLst>
                                <a:ext uri="{FF2B5EF4-FFF2-40B4-BE49-F238E27FC236}">
                                  <a16:creationId xmlns:a16="http://schemas.microsoft.com/office/drawing/2014/main" id="{BAC6BAE7-BA54-4DC1-AA93-55EACBC1B24F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276207" y="4156309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t1d3*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64" name="TextBox 163">
                            <a:extLst>
                              <a:ext uri="{FF2B5EF4-FFF2-40B4-BE49-F238E27FC236}">
                                <a16:creationId xmlns:a16="http://schemas.microsoft.com/office/drawing/2014/main" id="{02315FE8-22D3-4E86-80C9-25550B8CC59D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976925" y="4156309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t1d4*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61" name="TextBox 160">
                          <a:extLst>
                            <a:ext uri="{FF2B5EF4-FFF2-40B4-BE49-F238E27FC236}">
                              <a16:creationId xmlns:a16="http://schemas.microsoft.com/office/drawing/2014/main" id="{835F557E-BFCA-4DA3-B9E7-E034FDB8359D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667488" y="4156309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t1d5*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45" name="TextBox 144">
                        <a:extLst>
                          <a:ext uri="{FF2B5EF4-FFF2-40B4-BE49-F238E27FC236}">
                            <a16:creationId xmlns:a16="http://schemas.microsoft.com/office/drawing/2014/main" id="{ACA8C3D0-2040-4FA5-A606-1F45030D430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358051" y="4156309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t1d6*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96" name="TextBox 95">
                      <a:extLst>
                        <a:ext uri="{FF2B5EF4-FFF2-40B4-BE49-F238E27FC236}">
                          <a16:creationId xmlns:a16="http://schemas.microsoft.com/office/drawing/2014/main" id="{55F1C1ED-8C89-466C-8EF5-ADAF6AC821F6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68925" y="4156309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t1d7*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94" name="TextBox 93">
                    <a:extLst>
                      <a:ext uri="{FF2B5EF4-FFF2-40B4-BE49-F238E27FC236}">
                        <a16:creationId xmlns:a16="http://schemas.microsoft.com/office/drawing/2014/main" id="{495CF42F-C79F-43EC-8C3C-84CCC906A956}"/>
                      </a:ext>
                    </a:extLst>
                  </p:cNvPr>
                  <p:cNvSpPr txBox="1"/>
                  <p:nvPr/>
                </p:nvSpPr>
                <p:spPr>
                  <a:xfrm>
                    <a:off x="10460207" y="4156309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t1d9*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92" name="TextBox 91">
                  <a:extLst>
                    <a:ext uri="{FF2B5EF4-FFF2-40B4-BE49-F238E27FC236}">
                      <a16:creationId xmlns:a16="http://schemas.microsoft.com/office/drawing/2014/main" id="{A06BBECF-6EC1-4C08-8454-B7D8D4E89683}"/>
                    </a:ext>
                  </a:extLst>
                </p:cNvPr>
                <p:cNvSpPr txBox="1"/>
                <p:nvPr/>
              </p:nvSpPr>
              <p:spPr>
                <a:xfrm>
                  <a:off x="11851488" y="4156309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t1d11*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69" name="Диаграмма 168">
            <a:extLst>
              <a:ext uri="{FF2B5EF4-FFF2-40B4-BE49-F238E27FC236}">
                <a16:creationId xmlns:a16="http://schemas.microsoft.com/office/drawing/2014/main" id="{DE1271BC-D976-463B-99F5-D55F12ADDCD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948483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70" name="Таблица 3">
            <a:extLst>
              <a:ext uri="{FF2B5EF4-FFF2-40B4-BE49-F238E27FC236}">
                <a16:creationId xmlns:a16="http://schemas.microsoft.com/office/drawing/2014/main" id="{6960E556-DE07-45AF-BE24-A08D0A3DEA7C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71" name="TextBox 170">
            <a:extLst>
              <a:ext uri="{FF2B5EF4-FFF2-40B4-BE49-F238E27FC236}">
                <a16:creationId xmlns:a16="http://schemas.microsoft.com/office/drawing/2014/main" id="{1967BBC5-93B6-4A35-B703-F3DCF31D4018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173" name="object 44">
            <a:extLst>
              <a:ext uri="{FF2B5EF4-FFF2-40B4-BE49-F238E27FC236}">
                <a16:creationId xmlns:a16="http://schemas.microsoft.com/office/drawing/2014/main" id="{18155E08-307D-4AA7-A7C6-BF00AD6C29A3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spc="-4" dirty="0">
                <a:solidFill>
                  <a:srgbClr val="0D0D0D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*theme2*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03617A30-532D-4578-8971-997B63757C88}"/>
              </a:ext>
            </a:extLst>
          </p:cNvPr>
          <p:cNvSpPr txBox="1"/>
          <p:nvPr/>
        </p:nvSpPr>
        <p:spPr>
          <a:xfrm>
            <a:off x="1201630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80" name="TextBox 1">
            <a:extLst>
              <a:ext uri="{FF2B5EF4-FFF2-40B4-BE49-F238E27FC236}">
                <a16:creationId xmlns:a16="http://schemas.microsoft.com/office/drawing/2014/main" id="{DFF99499-8681-4789-A38A-77BA57254467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99" name="TextBox 1">
            <a:extLst>
              <a:ext uri="{FF2B5EF4-FFF2-40B4-BE49-F238E27FC236}">
                <a16:creationId xmlns:a16="http://schemas.microsoft.com/office/drawing/2014/main" id="{7454694D-DBFF-4A96-A311-99AA43356534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200" name="TextBox 1">
            <a:extLst>
              <a:ext uri="{FF2B5EF4-FFF2-40B4-BE49-F238E27FC236}">
                <a16:creationId xmlns:a16="http://schemas.microsoft.com/office/drawing/2014/main" id="{4BDDB924-7DF2-4E65-AC7B-FEEB0EDEEA8F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*t1as3*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201" name="TextBox 200">
            <a:extLst>
              <a:ext uri="{FF2B5EF4-FFF2-40B4-BE49-F238E27FC236}">
                <a16:creationId xmlns:a16="http://schemas.microsoft.com/office/drawing/2014/main" id="{6CEF5A77-BCDF-4DA2-BE60-2F630DFBFDE9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202" name="Прямая соединительная линия 201">
            <a:extLst>
              <a:ext uri="{FF2B5EF4-FFF2-40B4-BE49-F238E27FC236}">
                <a16:creationId xmlns:a16="http://schemas.microsoft.com/office/drawing/2014/main" id="{5712AB17-3410-4C39-86B0-B729A236B78A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TextBox 202">
            <a:extLst>
              <a:ext uri="{FF2B5EF4-FFF2-40B4-BE49-F238E27FC236}">
                <a16:creationId xmlns:a16="http://schemas.microsoft.com/office/drawing/2014/main" id="{A1E235C3-8FA9-46A3-804C-621E61F281E0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4" name="Диаграмма 213">
            <a:extLst>
              <a:ext uri="{FF2B5EF4-FFF2-40B4-BE49-F238E27FC236}">
                <a16:creationId xmlns:a16="http://schemas.microsoft.com/office/drawing/2014/main" id="{9A2D0451-102D-4989-906D-C2D266A2E0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101990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15" name="TextBox 214">
            <a:extLst>
              <a:ext uri="{FF2B5EF4-FFF2-40B4-BE49-F238E27FC236}">
                <a16:creationId xmlns:a16="http://schemas.microsoft.com/office/drawing/2014/main" id="{0B85DA61-56E3-403C-A978-243CEF606220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16" name="TextBox 215">
            <a:extLst>
              <a:ext uri="{FF2B5EF4-FFF2-40B4-BE49-F238E27FC236}">
                <a16:creationId xmlns:a16="http://schemas.microsoft.com/office/drawing/2014/main" id="{40655528-7307-4F22-8FC1-AFACA6B87C97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t1o1d1*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17" name="TextBox 216">
            <a:extLst>
              <a:ext uri="{FF2B5EF4-FFF2-40B4-BE49-F238E27FC236}">
                <a16:creationId xmlns:a16="http://schemas.microsoft.com/office/drawing/2014/main" id="{569F51F7-C25E-4405-8290-2907E33635F3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8" name="Диаграмма 217">
            <a:extLst>
              <a:ext uri="{FF2B5EF4-FFF2-40B4-BE49-F238E27FC236}">
                <a16:creationId xmlns:a16="http://schemas.microsoft.com/office/drawing/2014/main" id="{300D9252-48C3-4142-8A9D-5B666A3A91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72010073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19" name="TextBox 218">
            <a:extLst>
              <a:ext uri="{FF2B5EF4-FFF2-40B4-BE49-F238E27FC236}">
                <a16:creationId xmlns:a16="http://schemas.microsoft.com/office/drawing/2014/main" id="{C595CA31-B946-4FFB-B0A1-08C65148CC2E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0" name="TextBox 219">
            <a:extLst>
              <a:ext uri="{FF2B5EF4-FFF2-40B4-BE49-F238E27FC236}">
                <a16:creationId xmlns:a16="http://schemas.microsoft.com/office/drawing/2014/main" id="{641F7B80-FBDC-4297-9DEA-B3DF68612DA1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624427A3-B782-42C0-BFD6-F3AD62496245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22" name="Диаграмма 221">
            <a:extLst>
              <a:ext uri="{FF2B5EF4-FFF2-40B4-BE49-F238E27FC236}">
                <a16:creationId xmlns:a16="http://schemas.microsoft.com/office/drawing/2014/main" id="{8917656F-181B-45C5-838E-D8D9419459E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704183"/>
              </p:ext>
            </p:extLst>
          </p:nvPr>
        </p:nvGraphicFramePr>
        <p:xfrm>
          <a:off x="10085788" y="6927733"/>
          <a:ext cx="4991525" cy="30154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23" name="TextBox 222">
            <a:extLst>
              <a:ext uri="{FF2B5EF4-FFF2-40B4-BE49-F238E27FC236}">
                <a16:creationId xmlns:a16="http://schemas.microsoft.com/office/drawing/2014/main" id="{1B9414BD-6CEC-44A5-9FE6-1273EB2E21CE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4" name="TextBox 223">
            <a:extLst>
              <a:ext uri="{FF2B5EF4-FFF2-40B4-BE49-F238E27FC236}">
                <a16:creationId xmlns:a16="http://schemas.microsoft.com/office/drawing/2014/main" id="{7874F727-1F41-4073-BCC3-08EB097FAEBC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70C5ED74-5826-42F8-A595-62C865E3A4F1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t1o3d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27" name="TextBox 226">
            <a:extLst>
              <a:ext uri="{FF2B5EF4-FFF2-40B4-BE49-F238E27FC236}">
                <a16:creationId xmlns:a16="http://schemas.microsoft.com/office/drawing/2014/main" id="{D127D133-039F-4096-81F7-47C521A5F1B4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28" name="Таблица 3">
            <a:extLst>
              <a:ext uri="{FF2B5EF4-FFF2-40B4-BE49-F238E27FC236}">
                <a16:creationId xmlns:a16="http://schemas.microsoft.com/office/drawing/2014/main" id="{00053FD8-3E43-4C04-B4F3-C6F8FCA177DE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229" name="TextBox 228">
            <a:extLst>
              <a:ext uri="{FF2B5EF4-FFF2-40B4-BE49-F238E27FC236}">
                <a16:creationId xmlns:a16="http://schemas.microsoft.com/office/drawing/2014/main" id="{3F959F87-1EF2-4035-98CF-8105F0E5E386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956B6227-404A-47B8-90CC-68E5393A11B3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8BF870FB-D870-4627-900C-EAD29AB8AE94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B17FDA4D-444A-4D31-B83C-DFBD1C741FF7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0148C198-C5DB-4309-BC66-B0E442F609CA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419D468C-2586-470F-86BA-B18BD6D5A343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4E19B4FD-410E-471F-B316-51827551FA00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9223CAFF-696D-42B2-9BFC-B848C35AD0ED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26DC69A2-F8F4-44D6-9C85-E99A094FD4AA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8" name="TextBox 237">
            <a:extLst>
              <a:ext uri="{FF2B5EF4-FFF2-40B4-BE49-F238E27FC236}">
                <a16:creationId xmlns:a16="http://schemas.microsoft.com/office/drawing/2014/main" id="{84C4E7BF-63F6-4F5D-A00D-5212EB14F295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39" name="TextBox 238">
            <a:extLst>
              <a:ext uri="{FF2B5EF4-FFF2-40B4-BE49-F238E27FC236}">
                <a16:creationId xmlns:a16="http://schemas.microsoft.com/office/drawing/2014/main" id="{1A8A1C74-82B9-4148-9187-3BB8A04F907B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0D872021-A948-4457-B3C4-850E9A2F0F89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241" name="Прямая соединительная линия 240">
            <a:extLst>
              <a:ext uri="{FF2B5EF4-FFF2-40B4-BE49-F238E27FC236}">
                <a16:creationId xmlns:a16="http://schemas.microsoft.com/office/drawing/2014/main" id="{31C7898A-E952-4150-AEC6-C3E734BBFAA6}"/>
              </a:ext>
            </a:extLst>
          </p:cNvPr>
          <p:cNvCxnSpPr>
            <a:cxnSpLocks/>
          </p:cNvCxnSpPr>
          <p:nvPr/>
        </p:nvCxnSpPr>
        <p:spPr>
          <a:xfrm flipV="1">
            <a:off x="15208944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2" name="TextBox 241">
            <a:extLst>
              <a:ext uri="{FF2B5EF4-FFF2-40B4-BE49-F238E27FC236}">
                <a16:creationId xmlns:a16="http://schemas.microsoft.com/office/drawing/2014/main" id="{5D2D63F7-7501-4F75-A445-8576B9BA851D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243" name="TextBox 242">
            <a:extLst>
              <a:ext uri="{FF2B5EF4-FFF2-40B4-BE49-F238E27FC236}">
                <a16:creationId xmlns:a16="http://schemas.microsoft.com/office/drawing/2014/main" id="{EA353FC4-A168-4D74-9793-D2FCA74011C7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44" name="Диаграмма 243">
            <a:extLst>
              <a:ext uri="{FF2B5EF4-FFF2-40B4-BE49-F238E27FC236}">
                <a16:creationId xmlns:a16="http://schemas.microsoft.com/office/drawing/2014/main" id="{07A5267B-A063-48C2-AD8C-4474A752BF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22609485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98" name="TextBox 97">
            <a:extLst>
              <a:ext uri="{FF2B5EF4-FFF2-40B4-BE49-F238E27FC236}">
                <a16:creationId xmlns:a16="http://schemas.microsoft.com/office/drawing/2014/main" id="{D4320F15-BCB4-4E5E-9D53-3E0A216733E9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4A6004B-4208-48F7-BDD8-45B228F1A7F6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923A0C0F-54D0-405F-BEB9-FFB6F253598E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101" name="Прямоугольник 100">
            <a:extLst>
              <a:ext uri="{FF2B5EF4-FFF2-40B4-BE49-F238E27FC236}">
                <a16:creationId xmlns:a16="http://schemas.microsoft.com/office/drawing/2014/main" id="{F95E31A0-9D58-428B-99F0-D6437BCF92F0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Прямоугольник 101">
            <a:extLst>
              <a:ext uri="{FF2B5EF4-FFF2-40B4-BE49-F238E27FC236}">
                <a16:creationId xmlns:a16="http://schemas.microsoft.com/office/drawing/2014/main" id="{D6A827ED-4E3C-4B28-B8A9-99F2A31ED5DE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081DDD06-B5EA-4439-B7D3-56C59A9FB1BF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1A82F2B0-FA86-4682-8540-E95C2AD15DD0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105" name="object 39">
            <a:extLst>
              <a:ext uri="{FF2B5EF4-FFF2-40B4-BE49-F238E27FC236}">
                <a16:creationId xmlns:a16="http://schemas.microsoft.com/office/drawing/2014/main" id="{F47C953F-641D-4568-8059-67E6AC9158B3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6" name="object 39">
            <a:extLst>
              <a:ext uri="{FF2B5EF4-FFF2-40B4-BE49-F238E27FC236}">
                <a16:creationId xmlns:a16="http://schemas.microsoft.com/office/drawing/2014/main" id="{F0E05518-2012-42B2-85DF-93FBB98DB507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l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t2prc*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7" name="object 39">
            <a:extLst>
              <a:ext uri="{FF2B5EF4-FFF2-40B4-BE49-F238E27FC236}">
                <a16:creationId xmlns:a16="http://schemas.microsoft.com/office/drawing/2014/main" id="{234C13C6-2F23-4BDC-944D-ED1373B6B45E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8" name="object 39">
            <a:extLst>
              <a:ext uri="{FF2B5EF4-FFF2-40B4-BE49-F238E27FC236}">
                <a16:creationId xmlns:a16="http://schemas.microsoft.com/office/drawing/2014/main" id="{DBCFE1D5-BF1A-4324-816C-C4496B74C691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09" name="object 39">
            <a:extLst>
              <a:ext uri="{FF2B5EF4-FFF2-40B4-BE49-F238E27FC236}">
                <a16:creationId xmlns:a16="http://schemas.microsoft.com/office/drawing/2014/main" id="{51396DFB-AE6E-40F0-8492-7FBCD66FE28F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0" name="object 39">
            <a:extLst>
              <a:ext uri="{FF2B5EF4-FFF2-40B4-BE49-F238E27FC236}">
                <a16:creationId xmlns:a16="http://schemas.microsoft.com/office/drawing/2014/main" id="{6D01A9D5-22F5-41A2-9FED-3C3BA6F8B1EA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*t2cc*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11" name="Таблица 3">
            <a:extLst>
              <a:ext uri="{FF2B5EF4-FFF2-40B4-BE49-F238E27FC236}">
                <a16:creationId xmlns:a16="http://schemas.microsoft.com/office/drawing/2014/main" id="{530BEC7F-6E06-465E-8094-7606DCD53DFA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914012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Прямоугольник 224">
            <a:extLst>
              <a:ext uri="{FF2B5EF4-FFF2-40B4-BE49-F238E27FC236}">
                <a16:creationId xmlns:a16="http://schemas.microsoft.com/office/drawing/2014/main" id="{E86033F6-A13E-4D6B-97AC-E3CD4DFB1B2E}"/>
              </a:ext>
            </a:extLst>
          </p:cNvPr>
          <p:cNvSpPr/>
          <p:nvPr/>
        </p:nvSpPr>
        <p:spPr>
          <a:xfrm>
            <a:off x="4568573" y="284348"/>
            <a:ext cx="9498050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2.4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(наибольшее количество обращений)</a:t>
            </a:r>
          </a:p>
        </p:txBody>
      </p:sp>
      <p:pic>
        <p:nvPicPr>
          <p:cNvPr id="98" name="Рисунок 97">
            <a:extLst>
              <a:ext uri="{FF2B5EF4-FFF2-40B4-BE49-F238E27FC236}">
                <a16:creationId xmlns:a16="http://schemas.microsoft.com/office/drawing/2014/main" id="{E3B123A1-76B4-4B2D-9969-746B7A074A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6" y="315460"/>
            <a:ext cx="438150" cy="476250"/>
          </a:xfrm>
          <a:prstGeom prst="rect">
            <a:avLst/>
          </a:prstGeom>
        </p:spPr>
      </p:pic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A445EAEE-C47C-4306-9E0B-B0DD0607A0D3}"/>
              </a:ext>
            </a:extLst>
          </p:cNvPr>
          <p:cNvSpPr/>
          <p:nvPr/>
        </p:nvSpPr>
        <p:spPr>
          <a:xfrm>
            <a:off x="11435966" y="68110"/>
            <a:ext cx="2541905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r>
              <a:rPr lang="en-US" sz="1400" dirty="0" err="1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allperioddate</a:t>
            </a:r>
            <a:r>
              <a:rPr lang="en-US" sz="1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*</a:t>
            </a:r>
            <a:endParaRPr kumimoji="0" lang="ru-RU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101" name="Группа 104">
            <a:extLst>
              <a:ext uri="{FF2B5EF4-FFF2-40B4-BE49-F238E27FC236}">
                <a16:creationId xmlns:a16="http://schemas.microsoft.com/office/drawing/2014/main" id="{A4F1F131-5267-4F93-B067-9F853576C66A}"/>
              </a:ext>
            </a:extLst>
          </p:cNvPr>
          <p:cNvGrpSpPr/>
          <p:nvPr/>
        </p:nvGrpSpPr>
        <p:grpSpPr>
          <a:xfrm>
            <a:off x="900000" y="5237995"/>
            <a:ext cx="13392000" cy="387452"/>
            <a:chOff x="4884925" y="3510129"/>
            <a:chExt cx="7555573" cy="284354"/>
          </a:xfrm>
        </p:grpSpPr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F93A4391-DEB2-4E51-AF41-08A3CEBC78C6}"/>
                </a:ext>
              </a:extLst>
            </p:cNvPr>
            <p:cNvSpPr txBox="1"/>
            <p:nvPr/>
          </p:nvSpPr>
          <p:spPr>
            <a:xfrm>
              <a:off x="4983615" y="3555976"/>
              <a:ext cx="327421" cy="2385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6571" tIns="56571" rIns="56571" bIns="56571" numCol="1" spcCol="38100" rtlCol="0" anchor="ctr">
              <a:spAutoFit/>
            </a:bodyPr>
            <a:lstStyle/>
            <a:p>
              <a:pPr marL="0" marR="0" lvl="0" indent="0" algn="l" defTabSz="509153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endParaRPr>
            </a:p>
          </p:txBody>
        </p:sp>
        <p:grpSp>
          <p:nvGrpSpPr>
            <p:cNvPr id="103" name="Группа 72">
              <a:extLst>
                <a:ext uri="{FF2B5EF4-FFF2-40B4-BE49-F238E27FC236}">
                  <a16:creationId xmlns:a16="http://schemas.microsoft.com/office/drawing/2014/main" id="{40417520-B3A4-4701-9B46-8CCA98380F55}"/>
                </a:ext>
              </a:extLst>
            </p:cNvPr>
            <p:cNvGrpSpPr/>
            <p:nvPr/>
          </p:nvGrpSpPr>
          <p:grpSpPr>
            <a:xfrm>
              <a:off x="4884925" y="3510129"/>
              <a:ext cx="7555573" cy="219378"/>
              <a:chOff x="4884925" y="4156305"/>
              <a:chExt cx="7555573" cy="219378"/>
            </a:xfrm>
          </p:grpSpPr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B1EB82C0-F4F9-47CB-B5F7-E7AC61257C40}"/>
                  </a:ext>
                </a:extLst>
              </p:cNvPr>
              <p:cNvSpPr txBox="1"/>
              <p:nvPr/>
            </p:nvSpPr>
            <p:spPr>
              <a:xfrm>
                <a:off x="9758014" y="4156309"/>
                <a:ext cx="589010" cy="219374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sp3d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56571" tIns="56571" rIns="56571" bIns="56571" numCol="1" spcCol="38100" rtlCol="0" anchor="ctr">
                <a:spAutoFit/>
              </a:bodyPr>
              <a:lstStyle/>
              <a:p>
                <a:pPr marL="0" marR="0" lvl="0" indent="0" algn="ctr" defTabSz="509144" rtl="0" eaLnBrk="1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 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1"/>
                    </a:solidFill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*</a:t>
                </a:r>
                <a:r>
                  <a:rPr kumimoji="0" lang="en-US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rPr>
                  <a:t>t2d8*</a:t>
                </a:r>
                <a:r>
                  <a:rPr lang="ru-RU" sz="1200" dirty="0">
                    <a:latin typeface="Golos UI Medium" panose="020B0604020202020204" pitchFamily="34" charset="-52"/>
                    <a:cs typeface="Golos UI Medium" panose="020B0604020202020204" pitchFamily="34" charset="-52"/>
                    <a:sym typeface="Helvetica"/>
                  </a:rPr>
                  <a:t> </a:t>
                </a:r>
                <a:r>
                  <a: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  <a:sym typeface="Helvetica"/>
                  </a:rPr>
                  <a:t>ед.</a:t>
                </a:r>
                <a:endParaRPr kumimoji="0" lang="ru-RU" sz="12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Golos UI Medium" panose="020B0604020202020204" pitchFamily="34" charset="-52"/>
                  <a:ea typeface="Helvetica"/>
                  <a:cs typeface="Golos UI Medium" panose="020B0604020202020204" pitchFamily="34" charset="-52"/>
                  <a:sym typeface="Helvetica"/>
                </a:endParaRPr>
              </a:p>
            </p:txBody>
          </p:sp>
          <p:grpSp>
            <p:nvGrpSpPr>
              <p:cNvPr id="105" name="Группа 49">
                <a:extLst>
                  <a:ext uri="{FF2B5EF4-FFF2-40B4-BE49-F238E27FC236}">
                    <a16:creationId xmlns:a16="http://schemas.microsoft.com/office/drawing/2014/main" id="{4D12983A-7FAA-4E4B-AEB7-F837A7A9E7E4}"/>
                  </a:ext>
                </a:extLst>
              </p:cNvPr>
              <p:cNvGrpSpPr/>
              <p:nvPr/>
            </p:nvGrpSpPr>
            <p:grpSpPr>
              <a:xfrm>
                <a:off x="4884925" y="4156305"/>
                <a:ext cx="7555573" cy="219378"/>
                <a:chOff x="4884925" y="4156305"/>
                <a:chExt cx="7555573" cy="219378"/>
              </a:xfrm>
            </p:grpSpPr>
            <p:grpSp>
              <p:nvGrpSpPr>
                <p:cNvPr id="106" name="Группа 48">
                  <a:extLst>
                    <a:ext uri="{FF2B5EF4-FFF2-40B4-BE49-F238E27FC236}">
                      <a16:creationId xmlns:a16="http://schemas.microsoft.com/office/drawing/2014/main" id="{F6AA5C67-B909-41F8-A38A-C426E1906E93}"/>
                    </a:ext>
                  </a:extLst>
                </p:cNvPr>
                <p:cNvGrpSpPr/>
                <p:nvPr/>
              </p:nvGrpSpPr>
              <p:grpSpPr>
                <a:xfrm>
                  <a:off x="4884925" y="4156305"/>
                  <a:ext cx="6174447" cy="219378"/>
                  <a:chOff x="4884925" y="4156305"/>
                  <a:chExt cx="6174447" cy="219378"/>
                </a:xfrm>
              </p:grpSpPr>
              <p:grpSp>
                <p:nvGrpSpPr>
                  <p:cNvPr id="108" name="Группа 47">
                    <a:extLst>
                      <a:ext uri="{FF2B5EF4-FFF2-40B4-BE49-F238E27FC236}">
                        <a16:creationId xmlns:a16="http://schemas.microsoft.com/office/drawing/2014/main" id="{0CF168E9-AEFE-4CFB-82D3-A85A5293F54B}"/>
                      </a:ext>
                    </a:extLst>
                  </p:cNvPr>
                  <p:cNvGrpSpPr/>
                  <p:nvPr/>
                </p:nvGrpSpPr>
                <p:grpSpPr>
                  <a:xfrm>
                    <a:off x="4884925" y="4156305"/>
                    <a:ext cx="4773010" cy="219378"/>
                    <a:chOff x="4884925" y="4156305"/>
                    <a:chExt cx="4773010" cy="219378"/>
                  </a:xfrm>
                </p:grpSpPr>
                <p:grpSp>
                  <p:nvGrpSpPr>
                    <p:cNvPr id="110" name="Группа 46">
                      <a:extLst>
                        <a:ext uri="{FF2B5EF4-FFF2-40B4-BE49-F238E27FC236}">
                          <a16:creationId xmlns:a16="http://schemas.microsoft.com/office/drawing/2014/main" id="{D2C39E3C-D4A9-4903-A0D4-3FDE0BAEF7A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884925" y="4156305"/>
                      <a:ext cx="4062136" cy="219378"/>
                      <a:chOff x="4884925" y="4156305"/>
                      <a:chExt cx="4062136" cy="219378"/>
                    </a:xfrm>
                  </p:grpSpPr>
                  <p:grpSp>
                    <p:nvGrpSpPr>
                      <p:cNvPr id="112" name="Группа 45">
                        <a:extLst>
                          <a:ext uri="{FF2B5EF4-FFF2-40B4-BE49-F238E27FC236}">
                            <a16:creationId xmlns:a16="http://schemas.microsoft.com/office/drawing/2014/main" id="{09C8C44A-2FA4-4452-9686-9286947F8E26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4884925" y="4156305"/>
                        <a:ext cx="3370357" cy="219378"/>
                        <a:chOff x="4884925" y="4156305"/>
                        <a:chExt cx="3370357" cy="219378"/>
                      </a:xfrm>
                    </p:grpSpPr>
                    <p:grpSp>
                      <p:nvGrpSpPr>
                        <p:cNvPr id="114" name="Группа 44">
                          <a:extLst>
                            <a:ext uri="{FF2B5EF4-FFF2-40B4-BE49-F238E27FC236}">
                              <a16:creationId xmlns:a16="http://schemas.microsoft.com/office/drawing/2014/main" id="{60A7453A-2ACF-4D61-A18A-33929209F6F1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4884925" y="4156305"/>
                          <a:ext cx="2681010" cy="219378"/>
                          <a:chOff x="4884925" y="4156305"/>
                          <a:chExt cx="2681010" cy="219378"/>
                        </a:xfrm>
                      </p:grpSpPr>
                      <p:grpSp>
                        <p:nvGrpSpPr>
                          <p:cNvPr id="116" name="Группа 43">
                            <a:extLst>
                              <a:ext uri="{FF2B5EF4-FFF2-40B4-BE49-F238E27FC236}">
                                <a16:creationId xmlns:a16="http://schemas.microsoft.com/office/drawing/2014/main" id="{6CB887CD-8778-4A69-B3F8-3BB98AE24853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4884925" y="4156305"/>
                            <a:ext cx="1980292" cy="219378"/>
                            <a:chOff x="4884925" y="4156305"/>
                            <a:chExt cx="1980292" cy="219378"/>
                          </a:xfrm>
                        </p:grpSpPr>
                        <p:grpSp>
                          <p:nvGrpSpPr>
                            <p:cNvPr id="118" name="Группа 42">
                              <a:extLst>
                                <a:ext uri="{FF2B5EF4-FFF2-40B4-BE49-F238E27FC236}">
                                  <a16:creationId xmlns:a16="http://schemas.microsoft.com/office/drawing/2014/main" id="{70CAF387-4410-465F-AD39-1AD5498643FE}"/>
                                </a:ext>
                              </a:extLst>
                            </p:cNvPr>
                            <p:cNvGrpSpPr/>
                            <p:nvPr/>
                          </p:nvGrpSpPr>
                          <p:grpSpPr>
                            <a:xfrm>
                              <a:off x="4884925" y="4156305"/>
                              <a:ext cx="1279573" cy="219378"/>
                              <a:chOff x="4884925" y="4156305"/>
                              <a:chExt cx="1279573" cy="219378"/>
                            </a:xfrm>
                          </p:grpSpPr>
                          <p:sp>
                            <p:nvSpPr>
                              <p:cNvPr id="120" name="TextBox 119">
                                <a:extLst>
                                  <a:ext uri="{FF2B5EF4-FFF2-40B4-BE49-F238E27FC236}">
                                    <a16:creationId xmlns:a16="http://schemas.microsoft.com/office/drawing/2014/main" id="{0693FDAA-C200-4E39-9EE7-BB1859FEC001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4884925" y="4156305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t2d1*</a:t>
                                </a:r>
                                <a:r>
                                  <a:rPr lang="ru-RU" sz="1200" dirty="0">
                                    <a:solidFill>
                                      <a:srgbClr val="000000"/>
                                    </a:solidFill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0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  <p:sp>
                            <p:nvSpPr>
                              <p:cNvPr id="121" name="TextBox 120">
                                <a:extLst>
                                  <a:ext uri="{FF2B5EF4-FFF2-40B4-BE49-F238E27FC236}">
                                    <a16:creationId xmlns:a16="http://schemas.microsoft.com/office/drawing/2014/main" id="{6456660E-F894-4F41-BC00-833F59DE07C5}"/>
                                  </a:ext>
                                </a:extLst>
                              </p:cNvPr>
                              <p:cNvSpPr txBox="1"/>
                              <p:nvPr/>
                            </p:nvSpPr>
                            <p:spPr>
                              <a:xfrm>
                                <a:off x="5575488" y="4156309"/>
                                <a:ext cx="589010" cy="219374"/>
                              </a:xfrm>
                              <a:prstGeom prst="rect">
                                <a:avLst/>
                              </a:prstGeom>
                              <a:noFill/>
                              <a:ln w="12700" cap="flat">
                                <a:noFill/>
                                <a:miter lim="400000"/>
                              </a:ln>
                              <a:effectLst/>
                              <a:sp3d/>
                            </p:spPr>
                            <p:style>
                              <a:lnRef idx="0">
                                <a:scrgbClr r="0" g="0" b="0"/>
                              </a:lnRef>
                              <a:fillRef idx="0">
                                <a:scrgbClr r="0" g="0" b="0"/>
                              </a:fillRef>
                              <a:effectRef idx="0">
                                <a:scrgbClr r="0" g="0" b="0"/>
                              </a:effectRef>
                              <a:fontRef idx="none"/>
                            </p:style>
                            <p:txBody>
                              <a:bodyPr rot="0" spcFirstLastPara="1" vertOverflow="overflow" horzOverflow="overflow" vert="horz" wrap="square" lIns="56571" tIns="56571" rIns="56571" bIns="56571" numCol="1" spcCol="38100" rtlCol="0" anchor="ctr">
                                <a:spAutoFit/>
                              </a:bodyPr>
                              <a:lstStyle/>
                              <a:p>
                                <a:pPr marL="0" marR="0" lvl="0" indent="0" algn="ctr" defTabSz="509144" rtl="0" eaLnBrk="1" fontAlgn="auto" latinLnBrk="0" hangingPunct="0">
                                  <a:lnSpc>
                                    <a:spcPct val="100000"/>
                                  </a:lnSpc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ClrTx/>
                                  <a:buSzTx/>
                                  <a:buFontTx/>
                                  <a:buNone/>
                                  <a:tabLst/>
                                  <a:defRPr/>
                                </a:pP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 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solidFill>
                                      <a:srgbClr val="000001"/>
                                    </a:solidFill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*</a:t>
                                </a:r>
                                <a:r>
                                  <a:rPr kumimoji="0" lang="en-US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</a:rPr>
                                  <a:t>t2d2*</a:t>
                                </a:r>
                                <a:r>
                                  <a:rPr lang="ru-RU" sz="1200" dirty="0">
                                    <a:latin typeface="Golos UI Medium" panose="020B0604020202020204" pitchFamily="34" charset="-52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 </a:t>
                                </a:r>
                                <a:r>
                                  <a:rPr kumimoji="0" lang="ru-RU" sz="1200" b="0" i="0" u="none" strike="noStrike" kern="1200" cap="none" spc="0" normalizeH="0" baseline="0" noProof="0" dirty="0">
                                    <a:ln>
                                      <a:noFill/>
                                    </a:ln>
                                    <a:effectLst/>
                                    <a:uLnTx/>
                                    <a:uFillTx/>
                                    <a:latin typeface="Golos UI Medium" panose="020B0604020202020204" pitchFamily="34" charset="-52"/>
                                    <a:ea typeface="+mn-ea"/>
                                    <a:cs typeface="Golos UI Medium" panose="020B0604020202020204" pitchFamily="34" charset="-52"/>
                                    <a:sym typeface="Helvetica"/>
                                  </a:rPr>
                                  <a:t>ед.</a:t>
                                </a:r>
                                <a:endPara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Helvetica"/>
                                  <a:cs typeface="Golos UI Medium" panose="020B0604020202020204" pitchFamily="34" charset="-52"/>
                                  <a:sym typeface="Helvetica"/>
                                </a:endParaRPr>
                              </a:p>
                            </p:txBody>
                          </p:sp>
                        </p:grpSp>
                        <p:sp>
                          <p:nvSpPr>
                            <p:cNvPr id="119" name="TextBox 118">
                              <a:extLst>
                                <a:ext uri="{FF2B5EF4-FFF2-40B4-BE49-F238E27FC236}">
                                  <a16:creationId xmlns:a16="http://schemas.microsoft.com/office/drawing/2014/main" id="{7D142F9F-5A3B-426C-852E-577AD7FBD817}"/>
                                </a:ext>
                              </a:extLst>
                            </p:cNvPr>
                            <p:cNvSpPr txBox="1"/>
                            <p:nvPr/>
                          </p:nvSpPr>
                          <p:spPr>
                            <a:xfrm>
                              <a:off x="6276207" y="4156309"/>
                              <a:ext cx="589010" cy="219374"/>
                            </a:xfrm>
                            <a:prstGeom prst="rect">
                              <a:avLst/>
                            </a:prstGeom>
                            <a:noFill/>
                            <a:ln w="12700" cap="flat">
                              <a:noFill/>
                              <a:miter lim="400000"/>
                            </a:ln>
                            <a:effectLst/>
                            <a:sp3d/>
                          </p:spPr>
                          <p:style>
                            <a:lnRef idx="0">
                              <a:scrgbClr r="0" g="0" b="0"/>
                            </a:lnRef>
                            <a:fillRef idx="0">
                              <a:scrgbClr r="0" g="0" b="0"/>
                            </a:fillRef>
                            <a:effectRef idx="0">
                              <a:scrgbClr r="0" g="0" b="0"/>
                            </a:effectRef>
                            <a:fontRef idx="none"/>
                          </p:style>
                          <p:txBody>
                            <a:bodyPr rot="0" spcFirstLastPara="1" vertOverflow="overflow" horzOverflow="overflow" vert="horz" wrap="square" lIns="56571" tIns="56571" rIns="56571" bIns="56571" numCol="1" spcCol="38100" rtlCol="0" anchor="ctr">
                              <a:spAutoFit/>
                            </a:bodyPr>
                            <a:lstStyle/>
                            <a:p>
                              <a:pPr marL="0" marR="0" lvl="0" indent="0" algn="ctr" defTabSz="509144" rtl="0" eaLnBrk="1" fontAlgn="auto" latinLnBrk="0" hangingPunct="0">
                                <a:lnSpc>
                                  <a:spcPct val="100000"/>
                                </a:lnSpc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ClrTx/>
                                <a:buSzTx/>
                                <a:buFontTx/>
                                <a:buNone/>
                                <a:tabLst/>
                                <a:defRPr/>
                              </a:pP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 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solidFill>
                                    <a:srgbClr val="000001"/>
                                  </a:solidFill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*</a:t>
                              </a:r>
                              <a:r>
                                <a:rPr kumimoji="0" lang="en-US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</a:rPr>
                                <a:t>t2d3*</a:t>
                              </a:r>
                              <a:r>
                                <a:rPr lang="ru-RU" sz="1200" dirty="0">
                                  <a:latin typeface="Golos UI Medium" panose="020B0604020202020204" pitchFamily="34" charset="-52"/>
                                  <a:cs typeface="Golos UI Medium" panose="020B0604020202020204" pitchFamily="34" charset="-52"/>
                                  <a:sym typeface="Helvetica"/>
                                </a:rPr>
                                <a:t> </a:t>
                              </a:r>
                              <a:r>
                                <a:rPr kumimoji="0" lang="ru-RU" sz="1200" b="0" i="0" u="none" strike="noStrike" kern="1200" cap="none" spc="0" normalizeH="0" baseline="0" noProof="0" dirty="0">
                                  <a:ln>
                                    <a:noFill/>
                                  </a:ln>
                                  <a:effectLst/>
                                  <a:uLnTx/>
                                  <a:uFillTx/>
                                  <a:latin typeface="Golos UI Medium" panose="020B0604020202020204" pitchFamily="34" charset="-52"/>
                                  <a:ea typeface="+mn-ea"/>
                                  <a:cs typeface="Golos UI Medium" panose="020B0604020202020204" pitchFamily="34" charset="-52"/>
                                  <a:sym typeface="Helvetica"/>
                                </a:rPr>
                                <a:t>ед.</a:t>
                              </a:r>
                              <a:endPara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Helvetica"/>
                                <a:cs typeface="Golos UI Medium" panose="020B0604020202020204" pitchFamily="34" charset="-52"/>
                                <a:sym typeface="Helvetica"/>
                              </a:endParaRPr>
                            </a:p>
                          </p:txBody>
                        </p:sp>
                      </p:grpSp>
                      <p:sp>
                        <p:nvSpPr>
                          <p:cNvPr id="117" name="TextBox 116">
                            <a:extLst>
                              <a:ext uri="{FF2B5EF4-FFF2-40B4-BE49-F238E27FC236}">
                                <a16:creationId xmlns:a16="http://schemas.microsoft.com/office/drawing/2014/main" id="{D09EF86F-CF4A-4C28-B1B0-BCFE5B35B9B5}"/>
                              </a:ext>
                            </a:extLst>
                          </p:cNvPr>
                          <p:cNvSpPr txBox="1"/>
                          <p:nvPr/>
                        </p:nvSpPr>
                        <p:spPr>
                          <a:xfrm>
                            <a:off x="6976925" y="4156309"/>
                            <a:ext cx="589010" cy="219374"/>
                          </a:xfrm>
                          <a:prstGeom prst="rect">
                            <a:avLst/>
                          </a:prstGeom>
                          <a:noFill/>
                          <a:ln w="12700" cap="flat">
                            <a:noFill/>
                            <a:miter lim="400000"/>
                          </a:ln>
                          <a:effectLst/>
                          <a:sp3d/>
                        </p:spPr>
                        <p:style>
                          <a:lnRef idx="0">
                            <a:scrgbClr r="0" g="0" b="0"/>
                          </a:lnRef>
                          <a:fillRef idx="0">
                            <a:scrgbClr r="0" g="0" b="0"/>
                          </a:fillRef>
                          <a:effectRef idx="0">
                            <a:scrgbClr r="0" g="0" b="0"/>
                          </a:effectRef>
                          <a:fontRef idx="none"/>
                        </p:style>
                        <p:txBody>
                          <a:bodyPr rot="0" spcFirstLastPara="1" vertOverflow="overflow" horzOverflow="overflow" vert="horz" wrap="square" lIns="56571" tIns="56571" rIns="56571" bIns="56571" numCol="1" spcCol="38100" rtlCol="0" anchor="ctr">
                            <a:spAutoFit/>
                          </a:bodyPr>
                          <a:lstStyle/>
                          <a:p>
                            <a:pPr marL="0" marR="0" lvl="0" indent="0" algn="ctr" defTabSz="509144" rtl="0" eaLnBrk="1" fontAlgn="auto" latinLnBrk="0" hangingPunct="0">
                              <a:lnSpc>
                                <a:spcPct val="100000"/>
                              </a:lnSpc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ClrTx/>
                              <a:buSzTx/>
                              <a:buFontTx/>
                              <a:buNone/>
                              <a:tabLst/>
                              <a:defRPr/>
                            </a:pP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 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solidFill>
                                  <a:srgbClr val="000001"/>
                                </a:solidFill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*</a:t>
                            </a:r>
                            <a:r>
                              <a:rPr kumimoji="0" lang="en-US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</a:rPr>
                              <a:t>t2d4*</a:t>
                            </a:r>
                            <a:r>
                              <a:rPr lang="ru-RU" sz="1200" dirty="0">
                                <a:latin typeface="Golos UI Medium" panose="020B0604020202020204" pitchFamily="34" charset="-52"/>
                                <a:cs typeface="Golos UI Medium" panose="020B0604020202020204" pitchFamily="34" charset="-52"/>
                                <a:sym typeface="Helvetica"/>
                              </a:rPr>
                              <a:t> </a:t>
                            </a:r>
                            <a:r>
                              <a:rPr kumimoji="0" lang="ru-RU" sz="1200" b="0" i="0" u="none" strike="noStrike" kern="1200" cap="none" spc="0" normalizeH="0" baseline="0" noProof="0" dirty="0">
                                <a:ln>
                                  <a:noFill/>
                                </a:ln>
                                <a:effectLst/>
                                <a:uLnTx/>
                                <a:uFillTx/>
                                <a:latin typeface="Golos UI Medium" panose="020B0604020202020204" pitchFamily="34" charset="-52"/>
                                <a:ea typeface="+mn-ea"/>
                                <a:cs typeface="Golos UI Medium" panose="020B0604020202020204" pitchFamily="34" charset="-52"/>
                                <a:sym typeface="Helvetica"/>
                              </a:rPr>
                              <a:t>ед.</a:t>
                            </a:r>
                            <a:endPara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Helvetica"/>
                              <a:cs typeface="Golos UI Medium" panose="020B0604020202020204" pitchFamily="34" charset="-52"/>
                              <a:sym typeface="Helvetica"/>
                            </a:endParaRPr>
                          </a:p>
                        </p:txBody>
                      </p:sp>
                    </p:grpSp>
                    <p:sp>
                      <p:nvSpPr>
                        <p:cNvPr id="115" name="TextBox 114">
                          <a:extLst>
                            <a:ext uri="{FF2B5EF4-FFF2-40B4-BE49-F238E27FC236}">
                              <a16:creationId xmlns:a16="http://schemas.microsoft.com/office/drawing/2014/main" id="{D1FFC888-5C1D-45FA-828B-51589991A286}"/>
                            </a:ext>
                          </a:extLst>
                        </p:cNvPr>
                        <p:cNvSpPr txBox="1"/>
                        <p:nvPr/>
                      </p:nvSpPr>
                      <p:spPr>
                        <a:xfrm>
                          <a:off x="7666272" y="4156309"/>
                          <a:ext cx="589010" cy="219374"/>
                        </a:xfrm>
                        <a:prstGeom prst="rect">
                          <a:avLst/>
                        </a:prstGeom>
                        <a:noFill/>
                        <a:ln w="12700" cap="flat">
                          <a:noFill/>
                          <a:miter lim="400000"/>
                        </a:ln>
                        <a:effectLst/>
                        <a:sp3d/>
                      </p:spPr>
                      <p:style>
                        <a:lnRef idx="0">
                          <a:scrgbClr r="0" g="0" b="0"/>
                        </a:lnRef>
                        <a:fillRef idx="0">
                          <a:scrgbClr r="0" g="0" b="0"/>
                        </a:fillRef>
                        <a:effectRef idx="0">
                          <a:scrgbClr r="0" g="0" b="0"/>
                        </a:effectRef>
                        <a:fontRef idx="none"/>
                      </p:style>
                      <p:txBody>
                        <a:bodyPr rot="0" spcFirstLastPara="1" vertOverflow="overflow" horzOverflow="overflow" vert="horz" wrap="square" lIns="56571" tIns="56571" rIns="56571" bIns="56571" numCol="1" spcCol="38100" rtlCol="0" anchor="ctr">
                          <a:spAutoFit/>
                        </a:bodyPr>
                        <a:lstStyle/>
                        <a:p>
                          <a:pPr marL="0" marR="0" lvl="0" indent="0" algn="ctr" defTabSz="509144" rtl="0" eaLnBrk="1" fontAlgn="auto" latinLnBrk="0" hangingPunct="0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 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solidFill>
                                <a:srgbClr val="000001"/>
                              </a:solidFill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*</a:t>
                          </a:r>
                          <a:r>
                            <a:rPr kumimoji="0" lang="en-US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</a:rPr>
                            <a:t>t2d5*</a:t>
                          </a:r>
                          <a:r>
                            <a:rPr lang="ru-RU" sz="1200" dirty="0">
                              <a:latin typeface="Golos UI Medium" panose="020B0604020202020204" pitchFamily="34" charset="-52"/>
                              <a:cs typeface="Golos UI Medium" panose="020B0604020202020204" pitchFamily="34" charset="-52"/>
                              <a:sym typeface="Helvetica"/>
                            </a:rPr>
                            <a:t> </a:t>
                          </a:r>
                          <a:r>
                            <a:rPr kumimoji="0" lang="ru-RU" sz="1200" b="0" i="0" u="none" strike="noStrike" kern="1200" cap="none" spc="0" normalizeH="0" baseline="0" noProof="0" dirty="0">
                              <a:ln>
                                <a:noFill/>
                              </a:ln>
                              <a:effectLst/>
                              <a:uLnTx/>
                              <a:uFillTx/>
                              <a:latin typeface="Golos UI Medium" panose="020B0604020202020204" pitchFamily="34" charset="-52"/>
                              <a:ea typeface="+mn-ea"/>
                              <a:cs typeface="Golos UI Medium" panose="020B0604020202020204" pitchFamily="34" charset="-52"/>
                              <a:sym typeface="Helvetica"/>
                            </a:rPr>
                            <a:t>ед.</a:t>
                          </a:r>
                          <a:endPara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Helvetica"/>
                            <a:cs typeface="Golos UI Medium" panose="020B0604020202020204" pitchFamily="34" charset="-52"/>
                            <a:sym typeface="Helvetica"/>
                          </a:endParaRPr>
                        </a:p>
                      </p:txBody>
                    </p:sp>
                  </p:grpSp>
                  <p:sp>
                    <p:nvSpPr>
                      <p:cNvPr id="113" name="TextBox 112">
                        <a:extLst>
                          <a:ext uri="{FF2B5EF4-FFF2-40B4-BE49-F238E27FC236}">
                            <a16:creationId xmlns:a16="http://schemas.microsoft.com/office/drawing/2014/main" id="{BA91D0F5-CEE7-44A6-A80C-6F7627CE7CA5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8358051" y="4156309"/>
                        <a:ext cx="589010" cy="219374"/>
                      </a:xfrm>
                      <a:prstGeom prst="rect">
                        <a:avLst/>
                      </a:prstGeom>
                      <a:noFill/>
                      <a:ln w="12700" cap="flat">
                        <a:noFill/>
                        <a:miter lim="400000"/>
                      </a:ln>
                      <a:effectLst/>
                      <a:sp3d/>
                    </p:spPr>
                    <p:style>
                      <a:lnRef idx="0">
                        <a:scrgbClr r="0" g="0" b="0"/>
                      </a:lnRef>
                      <a:fillRef idx="0">
                        <a:scrgbClr r="0" g="0" b="0"/>
                      </a:fillRef>
                      <a:effectRef idx="0">
                        <a:scrgbClr r="0" g="0" b="0"/>
                      </a:effectRef>
                      <a:fontRef idx="none"/>
                    </p:style>
                    <p:txBody>
                      <a:bodyPr rot="0" spcFirstLastPara="1" vertOverflow="overflow" horzOverflow="overflow" vert="horz" wrap="square" lIns="56571" tIns="56571" rIns="56571" bIns="56571" numCol="1" spcCol="38100" rtlCol="0" anchor="ctr">
                        <a:spAutoFit/>
                      </a:bodyPr>
                      <a:lstStyle/>
                      <a:p>
                        <a:pPr marL="0" marR="0" lvl="0" indent="0" algn="ctr" defTabSz="509144" rtl="0" eaLnBrk="1" fontAlgn="auto" latinLnBrk="0" hangingPunct="0">
                          <a:lnSpc>
                            <a:spcPct val="100000"/>
                          </a:lnSpc>
                          <a:spcBef>
                            <a:spcPts val="0"/>
                          </a:spcBef>
                          <a:spcAft>
                            <a:spcPts val="0"/>
                          </a:spcAft>
                          <a:buClrTx/>
                          <a:buSzTx/>
                          <a:buFontTx/>
                          <a:buNone/>
                          <a:tabLst/>
                          <a:defRPr/>
                        </a:pP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 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solidFill>
                              <a:srgbClr val="000001"/>
                            </a:solidFill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*</a:t>
                        </a:r>
                        <a:r>
                          <a:rPr kumimoji="0" lang="en-US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</a:rPr>
                          <a:t>t2d6*</a:t>
                        </a:r>
                        <a:r>
                          <a:rPr lang="ru-RU" sz="1200" dirty="0">
                            <a:latin typeface="Golos UI Medium" panose="020B0604020202020204" pitchFamily="34" charset="-52"/>
                            <a:cs typeface="Golos UI Medium" panose="020B0604020202020204" pitchFamily="34" charset="-52"/>
                            <a:sym typeface="Helvetica"/>
                          </a:rPr>
                          <a:t> </a:t>
                        </a:r>
                        <a:r>
                          <a:rPr kumimoji="0" lang="ru-RU" sz="1200" b="0" i="0" u="none" strike="noStrike" kern="1200" cap="none" spc="0" normalizeH="0" baseline="0" noProof="0" dirty="0">
                            <a:ln>
                              <a:noFill/>
                            </a:ln>
                            <a:effectLst/>
                            <a:uLnTx/>
                            <a:uFillTx/>
                            <a:latin typeface="Golos UI Medium" panose="020B0604020202020204" pitchFamily="34" charset="-52"/>
                            <a:ea typeface="+mn-ea"/>
                            <a:cs typeface="Golos UI Medium" panose="020B0604020202020204" pitchFamily="34" charset="-52"/>
                            <a:sym typeface="Helvetica"/>
                          </a:rPr>
                          <a:t>ед.</a:t>
                        </a:r>
                        <a:endPara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Helvetica"/>
                          <a:cs typeface="Golos UI Medium" panose="020B0604020202020204" pitchFamily="34" charset="-52"/>
                          <a:sym typeface="Helvetica"/>
                        </a:endParaRPr>
                      </a:p>
                    </p:txBody>
                  </p:sp>
                </p:grpSp>
                <p:sp>
                  <p:nvSpPr>
                    <p:cNvPr id="111" name="TextBox 110">
                      <a:extLst>
                        <a:ext uri="{FF2B5EF4-FFF2-40B4-BE49-F238E27FC236}">
                          <a16:creationId xmlns:a16="http://schemas.microsoft.com/office/drawing/2014/main" id="{8F861C15-35F8-4AAD-88E3-DDD5C3014D4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9068925" y="4156309"/>
                      <a:ext cx="589010" cy="219374"/>
                    </a:xfrm>
                    <a:prstGeom prst="rect">
                      <a:avLst/>
                    </a:prstGeom>
                    <a:noFill/>
                    <a:ln w="12700" cap="flat">
                      <a:noFill/>
                      <a:miter lim="400000"/>
                    </a:ln>
                    <a:effectLst/>
                    <a:sp3d/>
                  </p:spPr>
                  <p:style>
                    <a:lnRef idx="0">
                      <a:scrgbClr r="0" g="0" b="0"/>
                    </a:lnRef>
                    <a:fillRef idx="0">
                      <a:scrgbClr r="0" g="0" b="0"/>
                    </a:fillRef>
                    <a:effectRef idx="0">
                      <a:scrgbClr r="0" g="0" b="0"/>
                    </a:effectRef>
                    <a:fontRef idx="none"/>
                  </p:style>
                  <p:txBody>
                    <a:bodyPr rot="0" spcFirstLastPara="1" vertOverflow="overflow" horzOverflow="overflow" vert="horz" wrap="square" lIns="56571" tIns="56571" rIns="56571" bIns="56571" numCol="1" spcCol="38100" rtlCol="0" anchor="ctr">
                      <a:spAutoFit/>
                    </a:bodyPr>
                    <a:lstStyle/>
                    <a:p>
                      <a:pPr marL="0" marR="0" lvl="0" indent="0" algn="ctr" defTabSz="509144" rtl="0" eaLnBrk="1" fontAlgn="auto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1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kumimoji="0" lang="en-US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t2d7*</a:t>
                      </a:r>
                      <a:r>
                        <a:rPr lang="ru-RU" sz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  <a:sym typeface="Helvetica"/>
                        </a:rPr>
                        <a:t> </a:t>
                      </a:r>
                      <a:r>
                        <a:rPr kumimoji="0" lang="ru-RU" sz="1200" b="0" i="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ед.</a:t>
                      </a:r>
                      <a:endPara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Helvetica"/>
                        <a:cs typeface="Golos UI Medium" panose="020B0604020202020204" pitchFamily="34" charset="-52"/>
                        <a:sym typeface="Helvetica"/>
                      </a:endParaRPr>
                    </a:p>
                  </p:txBody>
                </p:sp>
              </p:grpSp>
              <p:sp>
                <p:nvSpPr>
                  <p:cNvPr id="109" name="TextBox 108">
                    <a:extLst>
                      <a:ext uri="{FF2B5EF4-FFF2-40B4-BE49-F238E27FC236}">
                        <a16:creationId xmlns:a16="http://schemas.microsoft.com/office/drawing/2014/main" id="{17EE4FE6-EEA8-4936-9939-FAA51B691AF6}"/>
                      </a:ext>
                    </a:extLst>
                  </p:cNvPr>
                  <p:cNvSpPr txBox="1"/>
                  <p:nvPr/>
                </p:nvSpPr>
                <p:spPr>
                  <a:xfrm>
                    <a:off x="10470362" y="4156309"/>
                    <a:ext cx="589010" cy="219374"/>
                  </a:xfrm>
                  <a:prstGeom prst="rect">
                    <a:avLst/>
                  </a:prstGeom>
                  <a:noFill/>
                  <a:ln w="12700" cap="flat">
                    <a:noFill/>
                    <a:miter lim="400000"/>
                  </a:ln>
                  <a:effectLst/>
                  <a:sp3d/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  <p:txBody>
                  <a:bodyPr rot="0" spcFirstLastPara="1" vertOverflow="overflow" horzOverflow="overflow" vert="horz" wrap="square" lIns="56571" tIns="56571" rIns="56571" bIns="56571" numCol="1" spcCol="38100" rtlCol="0" anchor="ctr">
                    <a:spAutoFit/>
                  </a:bodyPr>
                  <a:lstStyle/>
                  <a:p>
                    <a:pPr marL="0" marR="0" lvl="0" indent="0" algn="ctr" defTabSz="509144" rtl="0" eaLnBrk="1" fontAlgn="auto" latinLnBrk="0" hangingPunct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 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1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*</a:t>
                    </a:r>
                    <a:r>
                      <a:rPr kumimoji="0" lang="en-US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rPr>
                      <a:t>t2d9*</a:t>
                    </a:r>
                    <a:r>
                      <a:rPr lang="ru-RU" sz="1200" dirty="0">
                        <a:latin typeface="Golos UI Medium" panose="020B0604020202020204" pitchFamily="34" charset="-52"/>
                        <a:cs typeface="Golos UI Medium" panose="020B0604020202020204" pitchFamily="34" charset="-52"/>
                        <a:sym typeface="Helvetica"/>
                      </a:rPr>
                      <a:t> </a:t>
                    </a:r>
                    <a:r>
                      <a:rPr kumimoji="0" lang="ru-RU" sz="1200" b="0" i="0" u="none" strike="noStrike" kern="1200" cap="none" spc="0" normalizeH="0" baseline="0" noProof="0" dirty="0">
                        <a:ln>
                          <a:noFill/>
                        </a:ln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  <a:sym typeface="Helvetica"/>
                      </a:rPr>
                      <a:t>ед.</a:t>
                    </a:r>
                    <a:endPara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Helvetica"/>
                      <a:cs typeface="Golos UI Medium" panose="020B0604020202020204" pitchFamily="34" charset="-52"/>
                      <a:sym typeface="Helvetica"/>
                    </a:endParaRPr>
                  </a:p>
                </p:txBody>
              </p:sp>
            </p:grpSp>
            <p:sp>
              <p:nvSpPr>
                <p:cNvPr id="107" name="TextBox 106">
                  <a:extLst>
                    <a:ext uri="{FF2B5EF4-FFF2-40B4-BE49-F238E27FC236}">
                      <a16:creationId xmlns:a16="http://schemas.microsoft.com/office/drawing/2014/main" id="{E399D317-F2E8-47A5-9794-B0F717AC91F8}"/>
                    </a:ext>
                  </a:extLst>
                </p:cNvPr>
                <p:cNvSpPr txBox="1"/>
                <p:nvPr/>
              </p:nvSpPr>
              <p:spPr>
                <a:xfrm>
                  <a:off x="11851488" y="4156309"/>
                  <a:ext cx="589010" cy="219374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  <a:effectLst/>
                <a:sp3d/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56571" tIns="56571" rIns="56571" bIns="56571" numCol="1" spcCol="38100" rtlCol="0" anchor="ctr">
                  <a:spAutoFit/>
                </a:bodyPr>
                <a:lstStyle/>
                <a:p>
                  <a:pPr marL="0" marR="0" lvl="0" indent="0" algn="ctr" defTabSz="509144" rtl="0" eaLnBrk="1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 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000001"/>
                      </a:solidFill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*</a:t>
                  </a:r>
                  <a:r>
                    <a:rPr kumimoji="0" lang="en-US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</a:rPr>
                    <a:t>t2d11*</a:t>
                  </a:r>
                  <a:r>
                    <a:rPr lang="ru-RU" sz="1200" dirty="0">
                      <a:latin typeface="Golos UI Medium" panose="020B0604020202020204" pitchFamily="34" charset="-52"/>
                      <a:cs typeface="Golos UI Medium" panose="020B0604020202020204" pitchFamily="34" charset="-52"/>
                      <a:sym typeface="Helvetica"/>
                    </a:rPr>
                    <a:t> </a:t>
                  </a:r>
                  <a:r>
                    <a:rPr kumimoji="0" lang="ru-RU" sz="1200" b="0" i="0" u="none" strike="noStrike" kern="1200" cap="none" spc="0" normalizeH="0" baseline="0" noProof="0" dirty="0">
                      <a:ln>
                        <a:noFill/>
                      </a:ln>
                      <a:effectLst/>
                      <a:uLnTx/>
                      <a:uFillTx/>
                      <a:latin typeface="Golos UI Medium" panose="020B0604020202020204" pitchFamily="34" charset="-52"/>
                      <a:ea typeface="+mn-ea"/>
                      <a:cs typeface="Golos UI Medium" panose="020B0604020202020204" pitchFamily="34" charset="-52"/>
                      <a:sym typeface="Helvetica"/>
                    </a:rPr>
                    <a:t>ед.</a:t>
                  </a:r>
                  <a:endParaRPr kumimoji="0" lang="ru-RU" sz="1200" b="0" i="0" u="none" strike="noStrike" kern="1200" cap="none" spc="0" normalizeH="0" baseline="0" noProof="0" dirty="0">
                    <a:ln>
                      <a:noFill/>
                    </a:ln>
                    <a:effectLst/>
                    <a:uLnTx/>
                    <a:uFillTx/>
                    <a:latin typeface="Golos UI Medium" panose="020B0604020202020204" pitchFamily="34" charset="-52"/>
                    <a:ea typeface="Helvetica"/>
                    <a:cs typeface="Golos UI Medium" panose="020B0604020202020204" pitchFamily="34" charset="-52"/>
                    <a:sym typeface="Helvetica"/>
                  </a:endParaRPr>
                </a:p>
              </p:txBody>
            </p:sp>
          </p:grpSp>
        </p:grpSp>
      </p:grpSp>
      <p:graphicFrame>
        <p:nvGraphicFramePr>
          <p:cNvPr id="122" name="Диаграмма 121">
            <a:extLst>
              <a:ext uri="{FF2B5EF4-FFF2-40B4-BE49-F238E27FC236}">
                <a16:creationId xmlns:a16="http://schemas.microsoft.com/office/drawing/2014/main" id="{9AB5BB7D-6FC0-4F04-8609-6B4BE08F776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35948483"/>
              </p:ext>
            </p:extLst>
          </p:nvPr>
        </p:nvGraphicFramePr>
        <p:xfrm>
          <a:off x="798690" y="3186667"/>
          <a:ext cx="13591102" cy="21443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23" name="Таблица 3">
            <a:extLst>
              <a:ext uri="{FF2B5EF4-FFF2-40B4-BE49-F238E27FC236}">
                <a16:creationId xmlns:a16="http://schemas.microsoft.com/office/drawing/2014/main" id="{9E426937-23F1-46CF-9B18-12EFC29DF55B}"/>
              </a:ext>
            </a:extLst>
          </p:cNvPr>
          <p:cNvGraphicFramePr>
            <a:graphicFrameLocks noGrp="1"/>
          </p:cNvGraphicFramePr>
          <p:nvPr/>
        </p:nvGraphicFramePr>
        <p:xfrm>
          <a:off x="630166" y="6214004"/>
          <a:ext cx="14154477" cy="390756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524402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  <a:gridCol w="4911916">
                  <a:extLst>
                    <a:ext uri="{9D8B030D-6E8A-4147-A177-3AD203B41FA5}">
                      <a16:colId xmlns:a16="http://schemas.microsoft.com/office/drawing/2014/main" val="471241117"/>
                    </a:ext>
                  </a:extLst>
                </a:gridCol>
                <a:gridCol w="4718159">
                  <a:extLst>
                    <a:ext uri="{9D8B030D-6E8A-4147-A177-3AD203B41FA5}">
                      <a16:colId xmlns:a16="http://schemas.microsoft.com/office/drawing/2014/main" val="937545188"/>
                    </a:ext>
                  </a:extLst>
                </a:gridCol>
              </a:tblGrid>
              <a:tr h="3907561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24" name="TextBox 123">
            <a:extLst>
              <a:ext uri="{FF2B5EF4-FFF2-40B4-BE49-F238E27FC236}">
                <a16:creationId xmlns:a16="http://schemas.microsoft.com/office/drawing/2014/main" id="{3AF5BD62-412C-4D07-9869-B0A38D44737A}"/>
              </a:ext>
            </a:extLst>
          </p:cNvPr>
          <p:cNvSpPr txBox="1"/>
          <p:nvPr/>
        </p:nvSpPr>
        <p:spPr>
          <a:xfrm>
            <a:off x="819257" y="5705906"/>
            <a:ext cx="11512443" cy="42202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Округа и ответственные организации с наибольшим количеством обращений по теме</a:t>
            </a:r>
          </a:p>
        </p:txBody>
      </p:sp>
      <p:sp>
        <p:nvSpPr>
          <p:cNvPr id="126" name="object 44">
            <a:extLst>
              <a:ext uri="{FF2B5EF4-FFF2-40B4-BE49-F238E27FC236}">
                <a16:creationId xmlns:a16="http://schemas.microsoft.com/office/drawing/2014/main" id="{4D611DD4-3556-47BB-8408-DADF165C866B}"/>
              </a:ext>
            </a:extLst>
          </p:cNvPr>
          <p:cNvSpPr txBox="1"/>
          <p:nvPr/>
        </p:nvSpPr>
        <p:spPr>
          <a:xfrm>
            <a:off x="592714" y="1171791"/>
            <a:ext cx="11909552" cy="639089"/>
          </a:xfrm>
          <a:prstGeom prst="rect">
            <a:avLst/>
          </a:prstGeom>
        </p:spPr>
        <p:txBody>
          <a:bodyPr vert="horz" wrap="square" lIns="0" tIns="10608" rIns="0" bIns="0" rtlCol="0">
            <a:spAutoFit/>
          </a:bodyPr>
          <a:lstStyle/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spc="-4" dirty="0">
                <a:solidFill>
                  <a:srgbClr val="0D0D0D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3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D0D0D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. «</a:t>
            </a:r>
            <a:r>
              <a:rPr kumimoji="0" lang="en-US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Roboto" panose="02000000000000000000" pitchFamily="2" charset="0"/>
                <a:cs typeface="Golos UI Medium" panose="020B0604020202020204" charset="-52"/>
              </a:rPr>
              <a:t>*theme3*</a:t>
            </a:r>
            <a:r>
              <a:rPr kumimoji="0" lang="ru-RU" sz="20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»</a:t>
            </a:r>
          </a:p>
          <a:p>
            <a:pPr marL="10609" marR="0" lvl="0" indent="0" algn="l" defTabSz="1017756" rtl="0" eaLnBrk="1" fontAlgn="auto" latinLnBrk="0" hangingPunct="1">
              <a:lnSpc>
                <a:spcPct val="100000"/>
              </a:lnSpc>
              <a:spcBef>
                <a:spcPts val="85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0" b="0" i="0" u="none" strike="noStrike" kern="1200" cap="none" spc="-4" normalizeH="0" baseline="0" noProof="0" dirty="0">
              <a:ln>
                <a:noFill/>
              </a:ln>
              <a:solidFill>
                <a:srgbClr val="0D0D0D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66B263C8-4656-4263-9374-95222ACC3A3C}"/>
              </a:ext>
            </a:extLst>
          </p:cNvPr>
          <p:cNvSpPr txBox="1"/>
          <p:nvPr/>
        </p:nvSpPr>
        <p:spPr>
          <a:xfrm>
            <a:off x="12016302" y="5238000"/>
            <a:ext cx="10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 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t2d10*</a:t>
            </a:r>
            <a:r>
              <a:rPr lang="ru-RU" sz="1200" dirty="0"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33" name="TextBox 1">
            <a:extLst>
              <a:ext uri="{FF2B5EF4-FFF2-40B4-BE49-F238E27FC236}">
                <a16:creationId xmlns:a16="http://schemas.microsoft.com/office/drawing/2014/main" id="{3E01516D-D340-4DBA-A291-F00D1934B79A}"/>
              </a:ext>
            </a:extLst>
          </p:cNvPr>
          <p:cNvSpPr txBox="1"/>
          <p:nvPr/>
        </p:nvSpPr>
        <p:spPr>
          <a:xfrm>
            <a:off x="7002875" y="6551017"/>
            <a:ext cx="1609309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*t2ao2*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*t2as2*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4" name="TextBox 1">
            <a:extLst>
              <a:ext uri="{FF2B5EF4-FFF2-40B4-BE49-F238E27FC236}">
                <a16:creationId xmlns:a16="http://schemas.microsoft.com/office/drawing/2014/main" id="{E080D972-9585-4586-9B6B-F3F6BF09C766}"/>
              </a:ext>
            </a:extLst>
          </p:cNvPr>
          <p:cNvSpPr txBox="1"/>
          <p:nvPr/>
        </p:nvSpPr>
        <p:spPr>
          <a:xfrm>
            <a:off x="2117581" y="6566853"/>
            <a:ext cx="1231455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*t2ao1*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*t2as1*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5" name="TextBox 1">
            <a:extLst>
              <a:ext uri="{FF2B5EF4-FFF2-40B4-BE49-F238E27FC236}">
                <a16:creationId xmlns:a16="http://schemas.microsoft.com/office/drawing/2014/main" id="{53653800-5386-4758-B954-ADD579C171D8}"/>
              </a:ext>
            </a:extLst>
          </p:cNvPr>
          <p:cNvSpPr txBox="1"/>
          <p:nvPr/>
        </p:nvSpPr>
        <p:spPr>
          <a:xfrm>
            <a:off x="11712151" y="6562112"/>
            <a:ext cx="1373088" cy="956866"/>
          </a:xfrm>
          <a:prstGeom prst="rect">
            <a:avLst/>
          </a:prstGeom>
        </p:spPr>
        <p:txBody>
          <a:bodyPr wrap="square" rtlCol="0"/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*t2ao3*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  <a:p>
            <a:pPr marL="0" marR="0" lvl="0" indent="0" algn="ctr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*t2as3*</a:t>
            </a:r>
            <a:r>
              <a:rPr lang="ru-RU" sz="2004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ед.</a:t>
            </a:r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2604CBEC-8F8D-45C3-8FC6-08C6488C757D}"/>
              </a:ext>
            </a:extLst>
          </p:cNvPr>
          <p:cNvSpPr txBox="1"/>
          <p:nvPr/>
        </p:nvSpPr>
        <p:spPr>
          <a:xfrm>
            <a:off x="12977081" y="3938593"/>
            <a:ext cx="2099366" cy="348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наибольшее количество</a:t>
            </a:r>
          </a:p>
          <a:p>
            <a:pPr marL="0" marR="0" lvl="0" indent="0" algn="l" defTabSz="4572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Golos UI VF Medium" panose="020B0604020202020204" charset="0"/>
                <a:cs typeface="Golos UI" panose="020B0604020202020204" charset="-52"/>
              </a:rPr>
              <a:t>обращений за период</a:t>
            </a:r>
          </a:p>
        </p:txBody>
      </p:sp>
      <p:cxnSp>
        <p:nvCxnSpPr>
          <p:cNvPr id="137" name="Прямая соединительная линия 136">
            <a:extLst>
              <a:ext uri="{FF2B5EF4-FFF2-40B4-BE49-F238E27FC236}">
                <a16:creationId xmlns:a16="http://schemas.microsoft.com/office/drawing/2014/main" id="{2917E607-E825-4143-8FB4-7D83A03D9617}"/>
              </a:ext>
            </a:extLst>
          </p:cNvPr>
          <p:cNvCxnSpPr>
            <a:cxnSpLocks/>
          </p:cNvCxnSpPr>
          <p:nvPr/>
        </p:nvCxnSpPr>
        <p:spPr>
          <a:xfrm>
            <a:off x="12815339" y="4102552"/>
            <a:ext cx="205534" cy="4462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TextBox 137">
            <a:extLst>
              <a:ext uri="{FF2B5EF4-FFF2-40B4-BE49-F238E27FC236}">
                <a16:creationId xmlns:a16="http://schemas.microsoft.com/office/drawing/2014/main" id="{9C675F00-8DEA-402A-A62E-DBE0DD4677BD}"/>
              </a:ext>
            </a:extLst>
          </p:cNvPr>
          <p:cNvSpPr txBox="1"/>
          <p:nvPr/>
        </p:nvSpPr>
        <p:spPr>
          <a:xfrm>
            <a:off x="11563081" y="1172160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Отчетный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0" name="Диаграмма 149">
            <a:extLst>
              <a:ext uri="{FF2B5EF4-FFF2-40B4-BE49-F238E27FC236}">
                <a16:creationId xmlns:a16="http://schemas.microsoft.com/office/drawing/2014/main" id="{DEE69A79-D412-4462-9B60-FA6D99FD304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5822953"/>
              </p:ext>
            </p:extLst>
          </p:nvPr>
        </p:nvGraphicFramePr>
        <p:xfrm>
          <a:off x="445946" y="6880107"/>
          <a:ext cx="4640093" cy="3106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51" name="TextBox 150">
            <a:extLst>
              <a:ext uri="{FF2B5EF4-FFF2-40B4-BE49-F238E27FC236}">
                <a16:creationId xmlns:a16="http://schemas.microsoft.com/office/drawing/2014/main" id="{5CAD5B2D-AE48-419B-B0AF-309B86A2A88A}"/>
              </a:ext>
            </a:extLst>
          </p:cNvPr>
          <p:cNvSpPr txBox="1"/>
          <p:nvPr/>
        </p:nvSpPr>
        <p:spPr>
          <a:xfrm>
            <a:off x="697366" y="99304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85FAE3CB-6366-4F0E-B24A-8EAF3FDEC1AD}"/>
              </a:ext>
            </a:extLst>
          </p:cNvPr>
          <p:cNvSpPr txBox="1"/>
          <p:nvPr/>
        </p:nvSpPr>
        <p:spPr>
          <a:xfrm>
            <a:off x="2244247" y="9931438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D73936E2-A021-44D4-871B-A7838E8104F2}"/>
              </a:ext>
            </a:extLst>
          </p:cNvPr>
          <p:cNvSpPr txBox="1"/>
          <p:nvPr/>
        </p:nvSpPr>
        <p:spPr>
          <a:xfrm>
            <a:off x="3798366" y="9943135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t2o1d2*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4" name="Диаграмма 153">
            <a:extLst>
              <a:ext uri="{FF2B5EF4-FFF2-40B4-BE49-F238E27FC236}">
                <a16:creationId xmlns:a16="http://schemas.microsoft.com/office/drawing/2014/main" id="{9B4376DC-6323-4FBF-8AE6-8C44B66A506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89574924"/>
              </p:ext>
            </p:extLst>
          </p:nvPr>
        </p:nvGraphicFramePr>
        <p:xfrm>
          <a:off x="5172592" y="6927732"/>
          <a:ext cx="4841882" cy="31062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5" name="TextBox 154">
            <a:extLst>
              <a:ext uri="{FF2B5EF4-FFF2-40B4-BE49-F238E27FC236}">
                <a16:creationId xmlns:a16="http://schemas.microsoft.com/office/drawing/2014/main" id="{E9A25565-A4E4-4D02-AF62-45FFF4E7DCD3}"/>
              </a:ext>
            </a:extLst>
          </p:cNvPr>
          <p:cNvSpPr txBox="1"/>
          <p:nvPr/>
        </p:nvSpPr>
        <p:spPr>
          <a:xfrm>
            <a:off x="5468128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360B98C3-A04D-4E34-8A45-DC63E2C02AEC}"/>
              </a:ext>
            </a:extLst>
          </p:cNvPr>
          <p:cNvSpPr txBox="1"/>
          <p:nvPr/>
        </p:nvSpPr>
        <p:spPr>
          <a:xfrm>
            <a:off x="707887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4DBA00AA-CD51-4C4E-A39A-E22DEE2ECBBD}"/>
              </a:ext>
            </a:extLst>
          </p:cNvPr>
          <p:cNvSpPr txBox="1"/>
          <p:nvPr/>
        </p:nvSpPr>
        <p:spPr>
          <a:xfrm>
            <a:off x="8689451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t2o2d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58" name="Диаграмма 157">
            <a:extLst>
              <a:ext uri="{FF2B5EF4-FFF2-40B4-BE49-F238E27FC236}">
                <a16:creationId xmlns:a16="http://schemas.microsoft.com/office/drawing/2014/main" id="{69DDB64D-64AD-4B11-8BD5-EC3D5DA57B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59577762"/>
              </p:ext>
            </p:extLst>
          </p:nvPr>
        </p:nvGraphicFramePr>
        <p:xfrm>
          <a:off x="10085788" y="6927732"/>
          <a:ext cx="4991525" cy="30167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159" name="TextBox 158">
            <a:extLst>
              <a:ext uri="{FF2B5EF4-FFF2-40B4-BE49-F238E27FC236}">
                <a16:creationId xmlns:a16="http://schemas.microsoft.com/office/drawing/2014/main" id="{9E35077F-00F7-472F-AF3B-ED15309CD530}"/>
              </a:ext>
            </a:extLst>
          </p:cNvPr>
          <p:cNvSpPr txBox="1"/>
          <p:nvPr/>
        </p:nvSpPr>
        <p:spPr>
          <a:xfrm>
            <a:off x="103940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0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BFEAD5D7-9FA3-429E-80F7-E6ECA36505B5}"/>
              </a:ext>
            </a:extLst>
          </p:cNvPr>
          <p:cNvSpPr txBox="1"/>
          <p:nvPr/>
        </p:nvSpPr>
        <p:spPr>
          <a:xfrm>
            <a:off x="1205980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1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1" name="TextBox 160">
            <a:extLst>
              <a:ext uri="{FF2B5EF4-FFF2-40B4-BE49-F238E27FC236}">
                <a16:creationId xmlns:a16="http://schemas.microsoft.com/office/drawing/2014/main" id="{297E2AC7-D432-45CD-8E2B-B4518F3BA57C}"/>
              </a:ext>
            </a:extLst>
          </p:cNvPr>
          <p:cNvSpPr txBox="1"/>
          <p:nvPr/>
        </p:nvSpPr>
        <p:spPr>
          <a:xfrm>
            <a:off x="13726735" y="9944471"/>
            <a:ext cx="1043492" cy="29891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1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t2o3d</a:t>
            </a: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2</a:t>
            </a: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 </a:t>
            </a: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  <a:sym typeface="Helvetica"/>
              </a:rPr>
              <a:t>ед.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3C7A682F-B40C-44A1-96CE-E0714331572B}"/>
              </a:ext>
            </a:extLst>
          </p:cNvPr>
          <p:cNvSpPr txBox="1"/>
          <p:nvPr/>
        </p:nvSpPr>
        <p:spPr>
          <a:xfrm>
            <a:off x="7969577" y="1190633"/>
            <a:ext cx="3482203" cy="2835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Предыдущий период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164" name="Таблица 3">
            <a:extLst>
              <a:ext uri="{FF2B5EF4-FFF2-40B4-BE49-F238E27FC236}">
                <a16:creationId xmlns:a16="http://schemas.microsoft.com/office/drawing/2014/main" id="{A2898539-C2C6-402B-816C-FDC6A5FC9015}"/>
              </a:ext>
            </a:extLst>
          </p:cNvPr>
          <p:cNvGraphicFramePr>
            <a:graphicFrameLocks noGrp="1"/>
          </p:cNvGraphicFramePr>
          <p:nvPr/>
        </p:nvGraphicFramePr>
        <p:xfrm>
          <a:off x="11222726" y="1320031"/>
          <a:ext cx="229054" cy="199128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905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991283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165" name="TextBox 164">
            <a:extLst>
              <a:ext uri="{FF2B5EF4-FFF2-40B4-BE49-F238E27FC236}">
                <a16:creationId xmlns:a16="http://schemas.microsoft.com/office/drawing/2014/main" id="{380A299A-FDF3-4529-AC6B-D086C67C55AD}"/>
              </a:ext>
            </a:extLst>
          </p:cNvPr>
          <p:cNvSpPr txBox="1"/>
          <p:nvPr/>
        </p:nvSpPr>
        <p:spPr>
          <a:xfrm>
            <a:off x="8171849" y="30495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6" name="TextBox 165">
            <a:extLst>
              <a:ext uri="{FF2B5EF4-FFF2-40B4-BE49-F238E27FC236}">
                <a16:creationId xmlns:a16="http://schemas.microsoft.com/office/drawing/2014/main" id="{DDA646D0-17D2-4264-B5C0-B0A7FF043F91}"/>
              </a:ext>
            </a:extLst>
          </p:cNvPr>
          <p:cNvSpPr txBox="1"/>
          <p:nvPr/>
        </p:nvSpPr>
        <p:spPr>
          <a:xfrm>
            <a:off x="8694737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7" name="TextBox 166">
            <a:extLst>
              <a:ext uri="{FF2B5EF4-FFF2-40B4-BE49-F238E27FC236}">
                <a16:creationId xmlns:a16="http://schemas.microsoft.com/office/drawing/2014/main" id="{4AFBFC79-3826-4354-B0DC-E160083380A5}"/>
              </a:ext>
            </a:extLst>
          </p:cNvPr>
          <p:cNvSpPr txBox="1"/>
          <p:nvPr/>
        </p:nvSpPr>
        <p:spPr>
          <a:xfrm>
            <a:off x="922927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8" name="TextBox 167">
            <a:extLst>
              <a:ext uri="{FF2B5EF4-FFF2-40B4-BE49-F238E27FC236}">
                <a16:creationId xmlns:a16="http://schemas.microsoft.com/office/drawing/2014/main" id="{444CCE2B-9F0D-463B-ACF2-2F40A6954217}"/>
              </a:ext>
            </a:extLst>
          </p:cNvPr>
          <p:cNvSpPr txBox="1"/>
          <p:nvPr/>
        </p:nvSpPr>
        <p:spPr>
          <a:xfrm>
            <a:off x="9750136" y="304901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69" name="TextBox 168">
            <a:extLst>
              <a:ext uri="{FF2B5EF4-FFF2-40B4-BE49-F238E27FC236}">
                <a16:creationId xmlns:a16="http://schemas.microsoft.com/office/drawing/2014/main" id="{DADFBC98-CCC2-4A6E-9F28-66A43DCA9D91}"/>
              </a:ext>
            </a:extLst>
          </p:cNvPr>
          <p:cNvSpPr txBox="1"/>
          <p:nvPr/>
        </p:nvSpPr>
        <p:spPr>
          <a:xfrm>
            <a:off x="10255454" y="305501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881A5971-FE26-4EFE-A62E-86B5E3F769BE}"/>
              </a:ext>
            </a:extLst>
          </p:cNvPr>
          <p:cNvSpPr txBox="1"/>
          <p:nvPr/>
        </p:nvSpPr>
        <p:spPr>
          <a:xfrm>
            <a:off x="10799343" y="306347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1" name="TextBox 170">
            <a:extLst>
              <a:ext uri="{FF2B5EF4-FFF2-40B4-BE49-F238E27FC236}">
                <a16:creationId xmlns:a16="http://schemas.microsoft.com/office/drawing/2014/main" id="{0AE30628-BC75-4D7D-B14E-2D71DC79DE1C}"/>
              </a:ext>
            </a:extLst>
          </p:cNvPr>
          <p:cNvSpPr txBox="1"/>
          <p:nvPr/>
        </p:nvSpPr>
        <p:spPr>
          <a:xfrm>
            <a:off x="11337017" y="3061115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2" name="TextBox 171">
            <a:extLst>
              <a:ext uri="{FF2B5EF4-FFF2-40B4-BE49-F238E27FC236}">
                <a16:creationId xmlns:a16="http://schemas.microsoft.com/office/drawing/2014/main" id="{091690B6-18D4-4AF0-AD35-A69E0E64164D}"/>
              </a:ext>
            </a:extLst>
          </p:cNvPr>
          <p:cNvSpPr txBox="1"/>
          <p:nvPr/>
        </p:nvSpPr>
        <p:spPr>
          <a:xfrm>
            <a:off x="11852089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ср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3" name="TextBox 172">
            <a:extLst>
              <a:ext uri="{FF2B5EF4-FFF2-40B4-BE49-F238E27FC236}">
                <a16:creationId xmlns:a16="http://schemas.microsoft.com/office/drawing/2014/main" id="{7FA0A1A7-6AB1-45DD-B390-77C677B5A9A4}"/>
              </a:ext>
            </a:extLst>
          </p:cNvPr>
          <p:cNvSpPr txBox="1"/>
          <p:nvPr/>
        </p:nvSpPr>
        <p:spPr>
          <a:xfrm>
            <a:off x="12376936" y="3053531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чт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0FE400F2-0B14-4C96-84B8-0F5F521895E0}"/>
              </a:ext>
            </a:extLst>
          </p:cNvPr>
          <p:cNvSpPr txBox="1"/>
          <p:nvPr/>
        </p:nvSpPr>
        <p:spPr>
          <a:xfrm>
            <a:off x="12880799" y="3056930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  <a:sym typeface="Helvetica"/>
              </a:rPr>
              <a:t>пт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5" name="TextBox 174">
            <a:extLst>
              <a:ext uri="{FF2B5EF4-FFF2-40B4-BE49-F238E27FC236}">
                <a16:creationId xmlns:a16="http://schemas.microsoft.com/office/drawing/2014/main" id="{4E23EF5B-9D0D-40A5-9CB6-367509D9606A}"/>
              </a:ext>
            </a:extLst>
          </p:cNvPr>
          <p:cNvSpPr txBox="1"/>
          <p:nvPr/>
        </p:nvSpPr>
        <p:spPr>
          <a:xfrm>
            <a:off x="13436127" y="306389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сб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6" name="TextBox 175">
            <a:extLst>
              <a:ext uri="{FF2B5EF4-FFF2-40B4-BE49-F238E27FC236}">
                <a16:creationId xmlns:a16="http://schemas.microsoft.com/office/drawing/2014/main" id="{850FC5BD-9D0A-4687-871C-82C85A181EE0}"/>
              </a:ext>
            </a:extLst>
          </p:cNvPr>
          <p:cNvSpPr txBox="1"/>
          <p:nvPr/>
        </p:nvSpPr>
        <p:spPr>
          <a:xfrm>
            <a:off x="13955390" y="3063846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Helvetica"/>
                <a:cs typeface="Golos UI Medium" panose="020B0604020202020204" charset="-52"/>
                <a:sym typeface="Helvetica"/>
              </a:rPr>
              <a:t>вс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cxnSp>
        <p:nvCxnSpPr>
          <p:cNvPr id="177" name="Прямая соединительная линия 176">
            <a:extLst>
              <a:ext uri="{FF2B5EF4-FFF2-40B4-BE49-F238E27FC236}">
                <a16:creationId xmlns:a16="http://schemas.microsoft.com/office/drawing/2014/main" id="{77F2A3DB-0276-44D3-97A2-7C42B32346F8}"/>
              </a:ext>
            </a:extLst>
          </p:cNvPr>
          <p:cNvCxnSpPr>
            <a:cxnSpLocks/>
          </p:cNvCxnSpPr>
          <p:nvPr/>
        </p:nvCxnSpPr>
        <p:spPr>
          <a:xfrm flipV="1">
            <a:off x="15254636" y="3049598"/>
            <a:ext cx="461145" cy="4748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8C2A0862-888C-4708-AFA9-F480B94B3FCB}"/>
              </a:ext>
            </a:extLst>
          </p:cNvPr>
          <p:cNvSpPr txBox="1"/>
          <p:nvPr/>
        </p:nvSpPr>
        <p:spPr>
          <a:xfrm>
            <a:off x="7655814" y="3037418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вт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D12C5453-7B04-48B4-9402-D7BD606720EA}"/>
              </a:ext>
            </a:extLst>
          </p:cNvPr>
          <p:cNvSpPr txBox="1"/>
          <p:nvPr/>
        </p:nvSpPr>
        <p:spPr>
          <a:xfrm>
            <a:off x="14479551" y="3054683"/>
            <a:ext cx="846766" cy="285512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44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1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пн</a:t>
            </a:r>
            <a:endParaRPr kumimoji="0" lang="ru-RU" sz="1113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Helvetica"/>
              <a:cs typeface="Golos UI Medium" panose="020B0604020202020204" pitchFamily="34" charset="-52"/>
              <a:sym typeface="Helvetica"/>
            </a:endParaRPr>
          </a:p>
        </p:txBody>
      </p:sp>
      <p:graphicFrame>
        <p:nvGraphicFramePr>
          <p:cNvPr id="211" name="Диаграмма 210">
            <a:extLst>
              <a:ext uri="{FF2B5EF4-FFF2-40B4-BE49-F238E27FC236}">
                <a16:creationId xmlns:a16="http://schemas.microsoft.com/office/drawing/2014/main" id="{52BA630E-87C2-48A4-8737-A5D43612DC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01791019"/>
              </p:ext>
            </p:extLst>
          </p:nvPr>
        </p:nvGraphicFramePr>
        <p:xfrm>
          <a:off x="7775256" y="1568291"/>
          <a:ext cx="7391137" cy="14757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84" name="TextBox 83">
            <a:extLst>
              <a:ext uri="{FF2B5EF4-FFF2-40B4-BE49-F238E27FC236}">
                <a16:creationId xmlns:a16="http://schemas.microsoft.com/office/drawing/2014/main" id="{EE9385B2-1C8A-4EC8-B960-18C024262ADA}"/>
              </a:ext>
            </a:extLst>
          </p:cNvPr>
          <p:cNvSpPr txBox="1"/>
          <p:nvPr/>
        </p:nvSpPr>
        <p:spPr>
          <a:xfrm>
            <a:off x="2950256" y="1790243"/>
            <a:ext cx="1922987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Всего обращений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211880EF-CB10-40C7-808A-9821E9CB5AF6}"/>
              </a:ext>
            </a:extLst>
          </p:cNvPr>
          <p:cNvSpPr txBox="1"/>
          <p:nvPr/>
        </p:nvSpPr>
        <p:spPr>
          <a:xfrm>
            <a:off x="5198100" y="179155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Закрыто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4C4DAF5-D707-4FFD-918C-755C9E65C48A}"/>
              </a:ext>
            </a:extLst>
          </p:cNvPr>
          <p:cNvSpPr txBox="1"/>
          <p:nvPr/>
        </p:nvSpPr>
        <p:spPr>
          <a:xfrm>
            <a:off x="6235802" y="1790816"/>
            <a:ext cx="991326" cy="32498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ctr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337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В работе</a:t>
            </a:r>
          </a:p>
        </p:txBody>
      </p:sp>
      <p:sp>
        <p:nvSpPr>
          <p:cNvPr id="87" name="Прямоугольник 86">
            <a:extLst>
              <a:ext uri="{FF2B5EF4-FFF2-40B4-BE49-F238E27FC236}">
                <a16:creationId xmlns:a16="http://schemas.microsoft.com/office/drawing/2014/main" id="{1A28C255-93E9-42F3-8FD4-7C89C611512D}"/>
              </a:ext>
            </a:extLst>
          </p:cNvPr>
          <p:cNvSpPr/>
          <p:nvPr/>
        </p:nvSpPr>
        <p:spPr>
          <a:xfrm>
            <a:off x="629652" y="2575350"/>
            <a:ext cx="6852518" cy="334147"/>
          </a:xfrm>
          <a:prstGeom prst="rect">
            <a:avLst/>
          </a:prstGeom>
          <a:solidFill>
            <a:srgbClr val="3494BA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CDDA44A6-8532-4487-A1C1-37DB37EEB3CB}"/>
              </a:ext>
            </a:extLst>
          </p:cNvPr>
          <p:cNvSpPr/>
          <p:nvPr/>
        </p:nvSpPr>
        <p:spPr>
          <a:xfrm>
            <a:off x="615601" y="2138040"/>
            <a:ext cx="6847517" cy="334147"/>
          </a:xfrm>
          <a:prstGeom prst="rect">
            <a:avLst/>
          </a:prstGeom>
          <a:solidFill>
            <a:srgbClr val="D1E7F6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606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ea typeface="Helvetica Light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3240DABD-8DA2-44B1-8651-D088807276D7}"/>
              </a:ext>
            </a:extLst>
          </p:cNvPr>
          <p:cNvSpPr txBox="1"/>
          <p:nvPr/>
        </p:nvSpPr>
        <p:spPr>
          <a:xfrm>
            <a:off x="673427" y="2124587"/>
            <a:ext cx="2109589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Предыдущий период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EB1C7AE2-F0D4-4AEE-B25D-F49CC6083E6E}"/>
              </a:ext>
            </a:extLst>
          </p:cNvPr>
          <p:cNvSpPr txBox="1"/>
          <p:nvPr/>
        </p:nvSpPr>
        <p:spPr>
          <a:xfrm>
            <a:off x="673424" y="2562826"/>
            <a:ext cx="2225911" cy="360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6571" tIns="56571" rIns="56571" bIns="56571" numCol="1" spcCol="38100" rtlCol="0" anchor="ctr">
            <a:spAutoFit/>
          </a:bodyPr>
          <a:lstStyle/>
          <a:p>
            <a:pPr marL="0" marR="0" lvl="0" indent="0" algn="l" defTabSz="509153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los UI Medium" panose="020B0604020202020204" pitchFamily="34" charset="-52"/>
                <a:ea typeface="Helvetica"/>
                <a:cs typeface="Golos UI Medium" panose="020B0604020202020204" pitchFamily="34" charset="-52"/>
                <a:sym typeface="Helvetica"/>
              </a:rPr>
              <a:t>Отчетный период</a:t>
            </a:r>
          </a:p>
        </p:txBody>
      </p:sp>
      <p:sp>
        <p:nvSpPr>
          <p:cNvPr id="91" name="object 39">
            <a:extLst>
              <a:ext uri="{FF2B5EF4-FFF2-40B4-BE49-F238E27FC236}">
                <a16:creationId xmlns:a16="http://schemas.microsoft.com/office/drawing/2014/main" id="{73C3B448-B26F-4D05-9C7E-8356787635ED}"/>
              </a:ext>
            </a:extLst>
          </p:cNvPr>
          <p:cNvSpPr txBox="1"/>
          <p:nvPr/>
        </p:nvSpPr>
        <p:spPr>
          <a:xfrm>
            <a:off x="3276000" y="2171534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*t3ce*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2" name="object 39">
            <a:extLst>
              <a:ext uri="{FF2B5EF4-FFF2-40B4-BE49-F238E27FC236}">
                <a16:creationId xmlns:a16="http://schemas.microsoft.com/office/drawing/2014/main" id="{3D91411C-EF5A-4491-B4B8-BF5F4F3FAFBB}"/>
              </a:ext>
            </a:extLst>
          </p:cNvPr>
          <p:cNvSpPr txBox="1"/>
          <p:nvPr/>
        </p:nvSpPr>
        <p:spPr>
          <a:xfrm>
            <a:off x="3276000" y="2611777"/>
            <a:ext cx="176694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l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*t3cnt*</a:t>
            </a:r>
            <a:r>
              <a:rPr lang="ru-RU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</a:t>
            </a:r>
            <a:r>
              <a:rPr lang="en-US" sz="16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t3prc*</a:t>
            </a: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3" name="object 39">
            <a:extLst>
              <a:ext uri="{FF2B5EF4-FFF2-40B4-BE49-F238E27FC236}">
                <a16:creationId xmlns:a16="http://schemas.microsoft.com/office/drawing/2014/main" id="{D8A9DB7A-C59B-4D07-BEAB-8399E2DE30EC}"/>
              </a:ext>
            </a:extLst>
          </p:cNvPr>
          <p:cNvSpPr txBox="1"/>
          <p:nvPr/>
        </p:nvSpPr>
        <p:spPr>
          <a:xfrm>
            <a:off x="6045874" y="2173338"/>
            <a:ext cx="957001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*t3wc*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4" name="object 39">
            <a:extLst>
              <a:ext uri="{FF2B5EF4-FFF2-40B4-BE49-F238E27FC236}">
                <a16:creationId xmlns:a16="http://schemas.microsoft.com/office/drawing/2014/main" id="{42E3C3D4-F975-49ED-AE23-E136ED8E21C1}"/>
              </a:ext>
            </a:extLst>
          </p:cNvPr>
          <p:cNvSpPr txBox="1"/>
          <p:nvPr/>
        </p:nvSpPr>
        <p:spPr>
          <a:xfrm>
            <a:off x="5690141" y="2593764"/>
            <a:ext cx="1336376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*t3wn*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5" name="object 39">
            <a:extLst>
              <a:ext uri="{FF2B5EF4-FFF2-40B4-BE49-F238E27FC236}">
                <a16:creationId xmlns:a16="http://schemas.microsoft.com/office/drawing/2014/main" id="{1A58AED7-3824-4E13-9668-2476EAAD756E}"/>
              </a:ext>
            </a:extLst>
          </p:cNvPr>
          <p:cNvSpPr txBox="1"/>
          <p:nvPr/>
        </p:nvSpPr>
        <p:spPr>
          <a:xfrm>
            <a:off x="4252881" y="2604574"/>
            <a:ext cx="1695112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dirty="0">
                <a:solidFill>
                  <a:prstClr val="white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*t3cn*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96" name="object 39">
            <a:extLst>
              <a:ext uri="{FF2B5EF4-FFF2-40B4-BE49-F238E27FC236}">
                <a16:creationId xmlns:a16="http://schemas.microsoft.com/office/drawing/2014/main" id="{9B69589E-985D-41D6-8E12-DD788495563C}"/>
              </a:ext>
            </a:extLst>
          </p:cNvPr>
          <p:cNvSpPr txBox="1"/>
          <p:nvPr/>
        </p:nvSpPr>
        <p:spPr>
          <a:xfrm>
            <a:off x="5068687" y="2170710"/>
            <a:ext cx="875393" cy="261216"/>
          </a:xfrm>
          <a:prstGeom prst="rect">
            <a:avLst/>
          </a:prstGeom>
        </p:spPr>
        <p:txBody>
          <a:bodyPr vert="horz" wrap="square" lIns="0" tIns="14850" rIns="0" bIns="0" rtlCol="0">
            <a:spAutoFit/>
          </a:bodyPr>
          <a:lstStyle/>
          <a:p>
            <a:pPr marL="253199" marR="0" lvl="0" indent="0" algn="r" defTabSz="509144" rtl="0" eaLnBrk="1" fontAlgn="auto" latinLnBrk="0" hangingPunct="1">
              <a:lnSpc>
                <a:spcPct val="100000"/>
              </a:lnSpc>
              <a:spcBef>
                <a:spcPts val="117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*t3cc*</a:t>
            </a:r>
            <a:endParaRPr kumimoji="0" lang="ru-RU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3">
            <a:extLst>
              <a:ext uri="{FF2B5EF4-FFF2-40B4-BE49-F238E27FC236}">
                <a16:creationId xmlns:a16="http://schemas.microsoft.com/office/drawing/2014/main" id="{AD1B70FD-B3B9-496D-B0C8-F83F4E8F1E81}"/>
              </a:ext>
            </a:extLst>
          </p:cNvPr>
          <p:cNvGraphicFramePr>
            <a:graphicFrameLocks noGrp="1"/>
          </p:cNvGraphicFramePr>
          <p:nvPr/>
        </p:nvGraphicFramePr>
        <p:xfrm>
          <a:off x="4910195" y="1804455"/>
          <a:ext cx="260804" cy="12862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60804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286204">
                <a:tc>
                  <a:txBody>
                    <a:bodyPr/>
                    <a:lstStyle/>
                    <a:p>
                      <a:endParaRPr kumimoji="0" lang="ru-RU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charset="-52"/>
                        <a:ea typeface="+mn-ea"/>
                        <a:cs typeface="Golos UI Medium" panose="020B060402020202020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72221583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3B3784C5-AB61-16EF-2C96-50850BCBF760}"/>
              </a:ext>
            </a:extLst>
          </p:cNvPr>
          <p:cNvSpPr/>
          <p:nvPr/>
        </p:nvSpPr>
        <p:spPr>
          <a:xfrm>
            <a:off x="4610111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2.5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Обращения граждан по основным темам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1399C6-8635-4D36-80FF-C38DD931B1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8631" y="315460"/>
            <a:ext cx="438150" cy="476250"/>
          </a:xfrm>
          <a:prstGeom prst="rect">
            <a:avLst/>
          </a:prstGeom>
        </p:spPr>
      </p:pic>
      <p:graphicFrame>
        <p:nvGraphicFramePr>
          <p:cNvPr id="6" name="Таблица 5">
            <a:extLst>
              <a:ext uri="{FF2B5EF4-FFF2-40B4-BE49-F238E27FC236}">
                <a16:creationId xmlns:a16="http://schemas.microsoft.com/office/drawing/2014/main" id="{FFE666D0-055A-4559-9C10-4B296B2AC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3224658"/>
              </p:ext>
            </p:extLst>
          </p:nvPr>
        </p:nvGraphicFramePr>
        <p:xfrm>
          <a:off x="538163" y="1278836"/>
          <a:ext cx="13935072" cy="8589588"/>
        </p:xfrm>
        <a:graphic>
          <a:graphicData uri="http://schemas.openxmlformats.org/drawingml/2006/table">
            <a:tbl>
              <a:tblPr/>
              <a:tblGrid>
                <a:gridCol w="647516">
                  <a:extLst>
                    <a:ext uri="{9D8B030D-6E8A-4147-A177-3AD203B41FA5}">
                      <a16:colId xmlns:a16="http://schemas.microsoft.com/office/drawing/2014/main" val="990562854"/>
                    </a:ext>
                  </a:extLst>
                </a:gridCol>
                <a:gridCol w="3358986">
                  <a:extLst>
                    <a:ext uri="{9D8B030D-6E8A-4147-A177-3AD203B41FA5}">
                      <a16:colId xmlns:a16="http://schemas.microsoft.com/office/drawing/2014/main" val="2590129571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2241095131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3150097715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1636444144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4081972757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3905429754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1686344071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1153766534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2916087061"/>
                    </a:ext>
                  </a:extLst>
                </a:gridCol>
                <a:gridCol w="836374">
                  <a:extLst>
                    <a:ext uri="{9D8B030D-6E8A-4147-A177-3AD203B41FA5}">
                      <a16:colId xmlns:a16="http://schemas.microsoft.com/office/drawing/2014/main" val="90960930"/>
                    </a:ext>
                  </a:extLst>
                </a:gridCol>
                <a:gridCol w="674495">
                  <a:extLst>
                    <a:ext uri="{9D8B030D-6E8A-4147-A177-3AD203B41FA5}">
                      <a16:colId xmlns:a16="http://schemas.microsoft.com/office/drawing/2014/main" val="1139224381"/>
                    </a:ext>
                  </a:extLst>
                </a:gridCol>
                <a:gridCol w="748494">
                  <a:extLst>
                    <a:ext uri="{9D8B030D-6E8A-4147-A177-3AD203B41FA5}">
                      <a16:colId xmlns:a16="http://schemas.microsoft.com/office/drawing/2014/main" val="1828582821"/>
                    </a:ext>
                  </a:extLst>
                </a:gridCol>
                <a:gridCol w="978215">
                  <a:extLst>
                    <a:ext uri="{9D8B030D-6E8A-4147-A177-3AD203B41FA5}">
                      <a16:colId xmlns:a16="http://schemas.microsoft.com/office/drawing/2014/main" val="3968069203"/>
                    </a:ext>
                  </a:extLst>
                </a:gridCol>
              </a:tblGrid>
              <a:tr h="998462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</a:p>
                  </a:txBody>
                  <a:tcPr marL="9467" marR="9467" marT="9467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874272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37722265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2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373805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3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756317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4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7955127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5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199514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6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287003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7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171768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8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3907932"/>
                  </a:ext>
                </a:extLst>
              </a:tr>
              <a:tr h="624502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9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9739109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10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96043828"/>
                  </a:ext>
                </a:extLst>
              </a:tr>
              <a:tr h="61200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11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00988556"/>
                  </a:ext>
                </a:extLst>
              </a:tr>
              <a:tr h="846624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20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467" marR="9467" marT="9467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82599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37144656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B0A2C49C-CD04-42B0-ACF5-0619EFF84668}"/>
              </a:ext>
            </a:extLst>
          </p:cNvPr>
          <p:cNvSpPr/>
          <p:nvPr/>
        </p:nvSpPr>
        <p:spPr>
          <a:xfrm>
            <a:off x="3717878" y="190560"/>
            <a:ext cx="15119349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2.6.1 Рейтинг районов по общему удельному количеству обращений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на 1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000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жителей, проживающих в районе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20933F7E-E5FE-47CE-BA40-330351A131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4609556"/>
              </p:ext>
            </p:extLst>
          </p:nvPr>
        </p:nvGraphicFramePr>
        <p:xfrm>
          <a:off x="393700" y="1263650"/>
          <a:ext cx="14312899" cy="8782056"/>
        </p:xfrm>
        <a:graphic>
          <a:graphicData uri="http://schemas.openxmlformats.org/drawingml/2006/table">
            <a:tbl>
              <a:tblPr/>
              <a:tblGrid>
                <a:gridCol w="3601460">
                  <a:extLst>
                    <a:ext uri="{9D8B030D-6E8A-4147-A177-3AD203B41FA5}">
                      <a16:colId xmlns:a16="http://schemas.microsoft.com/office/drawing/2014/main" val="1684890578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929229605"/>
                    </a:ext>
                  </a:extLst>
                </a:gridCol>
                <a:gridCol w="464705">
                  <a:extLst>
                    <a:ext uri="{9D8B030D-6E8A-4147-A177-3AD203B41FA5}">
                      <a16:colId xmlns:a16="http://schemas.microsoft.com/office/drawing/2014/main" val="1515642030"/>
                    </a:ext>
                  </a:extLst>
                </a:gridCol>
                <a:gridCol w="3601460">
                  <a:extLst>
                    <a:ext uri="{9D8B030D-6E8A-4147-A177-3AD203B41FA5}">
                      <a16:colId xmlns:a16="http://schemas.microsoft.com/office/drawing/2014/main" val="452256310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1253208755"/>
                    </a:ext>
                  </a:extLst>
                </a:gridCol>
                <a:gridCol w="464705">
                  <a:extLst>
                    <a:ext uri="{9D8B030D-6E8A-4147-A177-3AD203B41FA5}">
                      <a16:colId xmlns:a16="http://schemas.microsoft.com/office/drawing/2014/main" val="4202118952"/>
                    </a:ext>
                  </a:extLst>
                </a:gridCol>
                <a:gridCol w="3601460">
                  <a:extLst>
                    <a:ext uri="{9D8B030D-6E8A-4147-A177-3AD203B41FA5}">
                      <a16:colId xmlns:a16="http://schemas.microsoft.com/office/drawing/2014/main" val="3081393303"/>
                    </a:ext>
                  </a:extLst>
                </a:gridCol>
                <a:gridCol w="859703">
                  <a:extLst>
                    <a:ext uri="{9D8B030D-6E8A-4147-A177-3AD203B41FA5}">
                      <a16:colId xmlns:a16="http://schemas.microsoft.com/office/drawing/2014/main" val="1401190682"/>
                    </a:ext>
                  </a:extLst>
                </a:gridCol>
              </a:tblGrid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74167085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16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A97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11440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4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AD7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E6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30051765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5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9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5E5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29964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9756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DBD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890142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B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BF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4E5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771900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B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2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2E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557717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7C6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2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FE3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15523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A817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4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EE3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740308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8A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57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A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64569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8F7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A7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*rt59*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*rtk59*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363564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4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9E2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2337570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4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ECF7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4E0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6256878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5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6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0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6936709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B967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78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DF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37333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C7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DE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9034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D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9DD7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588296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DE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42896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E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0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DC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0762889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9F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28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DA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202471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2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*rt69*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*rtk69*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1604013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37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5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6147667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6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D97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5868512"/>
                  </a:ext>
                </a:extLst>
              </a:tr>
              <a:tr h="36591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CA87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*rt48*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*rtk48*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FFE88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87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097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804226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Box 101">
            <a:extLst>
              <a:ext uri="{FF2B5EF4-FFF2-40B4-BE49-F238E27FC236}">
                <a16:creationId xmlns:a16="http://schemas.microsoft.com/office/drawing/2014/main" id="{69216DDB-691F-4614-AC59-D0F9A5F1A205}"/>
              </a:ext>
            </a:extLst>
          </p:cNvPr>
          <p:cNvSpPr txBox="1"/>
          <p:nvPr/>
        </p:nvSpPr>
        <p:spPr>
          <a:xfrm>
            <a:off x="625642" y="10375474"/>
            <a:ext cx="526383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 Еженедельные данные АИС ЦУ КГХ за период с </a:t>
            </a:r>
            <a:r>
              <a:rPr lang="en-US" sz="10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</a:t>
            </a:r>
            <a:r>
              <a:rPr lang="en-US" sz="1000" dirty="0" err="1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nowperioddate</a:t>
            </a:r>
            <a:r>
              <a:rPr lang="en-US" sz="10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</a:t>
            </a:r>
            <a:endParaRPr kumimoji="0" lang="ru-RU" sz="10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8757986D-7A83-4E8C-9C53-E28CA3A33F00}"/>
              </a:ext>
            </a:extLst>
          </p:cNvPr>
          <p:cNvSpPr/>
          <p:nvPr/>
        </p:nvSpPr>
        <p:spPr>
          <a:xfrm>
            <a:off x="3736416" y="190560"/>
            <a:ext cx="15119349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2.6.2 Рейтинг районов по общему удельному количеству обращений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на 1 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000</a:t>
            </a: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 жителей, проживающих в районе</a:t>
            </a:r>
          </a:p>
        </p:txBody>
      </p:sp>
      <p:graphicFrame>
        <p:nvGraphicFramePr>
          <p:cNvPr id="4" name="Таблица 3">
            <a:extLst>
              <a:ext uri="{FF2B5EF4-FFF2-40B4-BE49-F238E27FC236}">
                <a16:creationId xmlns:a16="http://schemas.microsoft.com/office/drawing/2014/main" id="{81003F73-3522-4FD2-9027-C40579971E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7264823"/>
              </p:ext>
            </p:extLst>
          </p:nvPr>
        </p:nvGraphicFramePr>
        <p:xfrm>
          <a:off x="463550" y="1079500"/>
          <a:ext cx="14160500" cy="8909050"/>
        </p:xfrm>
        <a:graphic>
          <a:graphicData uri="http://schemas.openxmlformats.org/drawingml/2006/table">
            <a:tbl>
              <a:tblPr/>
              <a:tblGrid>
                <a:gridCol w="3563113">
                  <a:extLst>
                    <a:ext uri="{9D8B030D-6E8A-4147-A177-3AD203B41FA5}">
                      <a16:colId xmlns:a16="http://schemas.microsoft.com/office/drawing/2014/main" val="163869930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1542191663"/>
                    </a:ext>
                  </a:extLst>
                </a:gridCol>
                <a:gridCol w="459757">
                  <a:extLst>
                    <a:ext uri="{9D8B030D-6E8A-4147-A177-3AD203B41FA5}">
                      <a16:colId xmlns:a16="http://schemas.microsoft.com/office/drawing/2014/main" val="1151601942"/>
                    </a:ext>
                  </a:extLst>
                </a:gridCol>
                <a:gridCol w="3563113">
                  <a:extLst>
                    <a:ext uri="{9D8B030D-6E8A-4147-A177-3AD203B41FA5}">
                      <a16:colId xmlns:a16="http://schemas.microsoft.com/office/drawing/2014/main" val="2781345192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3644231629"/>
                    </a:ext>
                  </a:extLst>
                </a:gridCol>
                <a:gridCol w="387598">
                  <a:extLst>
                    <a:ext uri="{9D8B030D-6E8A-4147-A177-3AD203B41FA5}">
                      <a16:colId xmlns:a16="http://schemas.microsoft.com/office/drawing/2014/main" val="1249941719"/>
                    </a:ext>
                  </a:extLst>
                </a:gridCol>
                <a:gridCol w="3635272">
                  <a:extLst>
                    <a:ext uri="{9D8B030D-6E8A-4147-A177-3AD203B41FA5}">
                      <a16:colId xmlns:a16="http://schemas.microsoft.com/office/drawing/2014/main" val="192475017"/>
                    </a:ext>
                  </a:extLst>
                </a:gridCol>
                <a:gridCol w="850549">
                  <a:extLst>
                    <a:ext uri="{9D8B030D-6E8A-4147-A177-3AD203B41FA5}">
                      <a16:colId xmlns:a16="http://schemas.microsoft.com/office/drawing/2014/main" val="1327406121"/>
                    </a:ext>
                  </a:extLst>
                </a:gridCol>
              </a:tblGrid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5D87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045565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6D97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1EED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6CE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785819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A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BD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4CB8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24627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8DB7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AEAC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CC4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389432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ADC8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8E9C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97BF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247292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DD8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9C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5AF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41323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*rt79*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*rtk79*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E8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9C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82AD6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994239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DDF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4E7C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9A45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68588723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EE09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3E7C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49F5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127934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09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5C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719C5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6297637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0E19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FE4C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F9B5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970846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1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*rt109*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*rtk109*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3B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E99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43333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2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CE3B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7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2052088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1E29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BE2B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A964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1359892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5E5A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9E1B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9964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5892760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6A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7E0B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8954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92889034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*rt89*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*rtk89*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6E6A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C0DC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*rtk139*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7934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424863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6B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5914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993282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608D4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783559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2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AD9A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E8C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9352142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7E7B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*rtk118*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7D7A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*rtk143*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A873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1829005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BE9B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*rtk119*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2D59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*rtk144*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7853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0046101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DEBC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*rtk120*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B1D4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*rtk145*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6287804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DEECC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*rtk121*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*rtk146*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7473269"/>
                  </a:ext>
                </a:extLst>
              </a:tr>
              <a:tr h="356362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*rt97*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*rtk97*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*rtk122*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A9D0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ru-RU" sz="1800" b="0" i="0" u="none" strike="noStrike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*rt147*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rtl="0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*rtk147*</a:t>
                      </a:r>
                    </a:p>
                  </a:txBody>
                  <a:tcPr marL="9525" marR="9525" marT="9525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solidFill>
                      <a:srgbClr val="54823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38470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5380089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122854</TotalTime>
  <Words>2544</Words>
  <Application>Microsoft Office PowerPoint</Application>
  <PresentationFormat>Произвольный</PresentationFormat>
  <Paragraphs>843</Paragraphs>
  <Slides>8</Slides>
  <Notes>8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8</vt:i4>
      </vt:variant>
    </vt:vector>
  </HeadingPairs>
  <TitlesOfParts>
    <vt:vector size="25" baseType="lpstr">
      <vt:lpstr>Calibri</vt:lpstr>
      <vt:lpstr>Golos UI Medium</vt:lpstr>
      <vt:lpstr>Helvetica Neue Medium</vt:lpstr>
      <vt:lpstr>Helvetica</vt:lpstr>
      <vt:lpstr>Arial</vt:lpstr>
      <vt:lpstr>Helvetica Light</vt:lpstr>
      <vt:lpstr>Wingdings</vt:lpstr>
      <vt:lpstr>Trebuchet MS</vt:lpstr>
      <vt:lpstr>Trebuchet MS Обычный</vt:lpstr>
      <vt:lpstr>Golos UI Medium</vt:lpstr>
      <vt:lpstr>Calibri Light</vt:lpstr>
      <vt:lpstr>Golos UI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9277</cp:revision>
  <cp:lastPrinted>2024-10-15T12:23:23Z</cp:lastPrinted>
  <dcterms:modified xsi:type="dcterms:W3CDTF">2025-03-04T06:13:47Z</dcterms:modified>
</cp:coreProperties>
</file>